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62" r:id="rId5"/>
    <p:sldId id="265" r:id="rId6"/>
    <p:sldId id="261" r:id="rId7"/>
    <p:sldId id="269" r:id="rId8"/>
    <p:sldId id="267" r:id="rId9"/>
    <p:sldId id="270" r:id="rId10"/>
    <p:sldId id="263" r:id="rId11"/>
    <p:sldId id="257" r:id="rId12"/>
    <p:sldId id="271" r:id="rId13"/>
    <p:sldId id="272" r:id="rId14"/>
    <p:sldId id="259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learningapps.org/watch?v=p94y2u23c2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jigsawplanet.com/?rc=play&amp;pid=38d2c698628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Stariki_-_Kudymkar_jylis_(Zvyki.com).mp3" TargetMode="Externa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F5gzucpL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hyperlink" Target="https://vk.com/video487459422_45623906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468T6lViFO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556792"/>
            <a:ext cx="6608106" cy="2334121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3600" dirty="0"/>
              <a:t> «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город, большая история»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616218" cy="175260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журнал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 по ознакомлению с историей становления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>
                <a:cs typeface="Times New Roman" panose="02020603050405020304" pitchFamily="18" charset="0"/>
              </a:rPr>
              <a:t>Кудымкара и педагогов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komi-permarchiv.ru/uploads/images/exhibition/kudymkar/kudymkar-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8" y="1844824"/>
            <a:ext cx="3640764" cy="4854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87727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A3FBF5-05F0-4324-8AF6-EDD34999BD25}"/>
              </a:ext>
            </a:extLst>
          </p:cNvPr>
          <p:cNvSpPr/>
          <p:nvPr/>
        </p:nvSpPr>
        <p:spPr>
          <a:xfrm>
            <a:off x="3924763" y="3933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>
                <a:cs typeface="Times New Roman" panose="02020603050405020304" pitchFamily="18" charset="0"/>
              </a:rPr>
              <a:t>Составители:</a:t>
            </a:r>
          </a:p>
          <a:p>
            <a:pPr algn="r"/>
            <a:r>
              <a:rPr lang="ru-RU" sz="1600" dirty="0" err="1">
                <a:cs typeface="Times New Roman" panose="02020603050405020304" pitchFamily="18" charset="0"/>
              </a:rPr>
              <a:t>Вилесова</a:t>
            </a:r>
            <a:r>
              <a:rPr lang="ru-RU" sz="1600" dirty="0">
                <a:cs typeface="Times New Roman" panose="02020603050405020304" pitchFamily="18" charset="0"/>
              </a:rPr>
              <a:t> Людмила Николаевна,</a:t>
            </a:r>
          </a:p>
          <a:p>
            <a:pPr algn="r"/>
            <a:r>
              <a:rPr lang="ru-RU" sz="1600" dirty="0" err="1">
                <a:cs typeface="Times New Roman" panose="02020603050405020304" pitchFamily="18" charset="0"/>
              </a:rPr>
              <a:t>Обваленчева</a:t>
            </a:r>
            <a:r>
              <a:rPr lang="ru-RU" sz="1600" dirty="0">
                <a:cs typeface="Times New Roman" panose="02020603050405020304" pitchFamily="18" charset="0"/>
              </a:rPr>
              <a:t> Елена Васильевна,</a:t>
            </a:r>
          </a:p>
          <a:p>
            <a:pPr algn="r"/>
            <a:r>
              <a:rPr lang="ru-RU" sz="1600" dirty="0">
                <a:cs typeface="Times New Roman" panose="02020603050405020304" pitchFamily="18" charset="0"/>
              </a:rPr>
              <a:t>Поспелова Елена Николаевна,</a:t>
            </a:r>
          </a:p>
          <a:p>
            <a:pPr algn="r"/>
            <a:r>
              <a:rPr lang="ru-RU" sz="1600" dirty="0">
                <a:cs typeface="Times New Roman" panose="02020603050405020304" pitchFamily="18" charset="0"/>
              </a:rPr>
              <a:t>воспитатели </a:t>
            </a:r>
          </a:p>
          <a:p>
            <a:pPr algn="r"/>
            <a:r>
              <a:rPr lang="ru-RU" sz="1600" dirty="0">
                <a:cs typeface="Times New Roman" panose="02020603050405020304" pitchFamily="18" charset="0"/>
              </a:rPr>
              <a:t> МБДОУ «Детский сад № 19 «Родничок»</a:t>
            </a:r>
          </a:p>
          <a:p>
            <a:pPr algn="r"/>
            <a:r>
              <a:rPr lang="ru-RU" sz="1600" dirty="0">
                <a:cs typeface="Times New Roman" panose="02020603050405020304" pitchFamily="18" charset="0"/>
              </a:rPr>
              <a:t>г. Кудымкара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4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945295" cy="3291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5612"/>
            <a:ext cx="4661001" cy="3107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>
            <a:off x="153200" y="515000"/>
            <a:ext cx="1210401" cy="26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399391" y="1460208"/>
            <a:ext cx="2632335" cy="1728192"/>
          </a:xfrm>
          <a:prstGeom prst="cloudCallout">
            <a:avLst>
              <a:gd name="adj1" fmla="val -57984"/>
              <a:gd name="adj2" fmla="val -68969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  сейчас Красная горка выглядит вот так!</a:t>
            </a:r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83" y="3739187"/>
            <a:ext cx="3868489" cy="289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5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986" y="296513"/>
            <a:ext cx="10379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К</a:t>
            </a:r>
          </a:p>
          <a:p>
            <a:pPr algn="ctr"/>
            <a:r>
              <a:rPr lang="ru-RU" sz="4800" dirty="0"/>
              <a:t>У</a:t>
            </a:r>
          </a:p>
          <a:p>
            <a:pPr algn="ctr"/>
            <a:r>
              <a:rPr lang="ru-RU" sz="4800" dirty="0"/>
              <a:t>Д</a:t>
            </a:r>
          </a:p>
          <a:p>
            <a:pPr algn="ctr"/>
            <a:r>
              <a:rPr lang="ru-RU" sz="4800" dirty="0"/>
              <a:t>Ы</a:t>
            </a:r>
          </a:p>
          <a:p>
            <a:pPr algn="ctr"/>
            <a:r>
              <a:rPr lang="ru-RU" sz="4800" dirty="0"/>
              <a:t>М</a:t>
            </a:r>
          </a:p>
          <a:p>
            <a:pPr algn="ctr"/>
            <a:r>
              <a:rPr lang="ru-RU" sz="4800" dirty="0"/>
              <a:t>К</a:t>
            </a:r>
          </a:p>
          <a:p>
            <a:pPr algn="ctr"/>
            <a:r>
              <a:rPr lang="ru-RU" sz="4800" dirty="0"/>
              <a:t>А</a:t>
            </a:r>
          </a:p>
          <a:p>
            <a:pPr algn="ctr"/>
            <a:r>
              <a:rPr lang="ru-RU" sz="4800" dirty="0"/>
              <a:t>Р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3483846" y="179016"/>
            <a:ext cx="2672330" cy="1445826"/>
          </a:xfrm>
          <a:prstGeom prst="cloudCallout">
            <a:avLst>
              <a:gd name="adj1" fmla="val 1926"/>
              <a:gd name="adj2" fmla="val 111533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Соотнесите фото прошлых времён и современности</a:t>
            </a:r>
          </a:p>
        </p:txBody>
      </p:sp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 flipH="1">
            <a:off x="3423553" y="2005833"/>
            <a:ext cx="1921812" cy="44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komi-permarchiv.ru/uploads/images/exhibition/kudymkar/kudymkar-(6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11"/>
          <a:stretch/>
        </p:blipFill>
        <p:spPr bwMode="auto">
          <a:xfrm>
            <a:off x="204776" y="4998833"/>
            <a:ext cx="2474218" cy="162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bb39465a2600a8bb217f5086c06f7091_l-6917316-images-thumbs&amp;ref=rim&amp;n=13&amp;w=612&amp;h=76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80028" y="1853504"/>
            <a:ext cx="2310129" cy="144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komi-permarchiv.ru/uploads/images/exhibition/city-of-change/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2403" y="218354"/>
            <a:ext cx="2385381" cy="14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33.userapi.com/impg/LCVXSbOQUwctIu1UCL0bSARKUkrrxBPHcs6xVQ/oJBpUyJeaqQ.jpg?size=1080x1339&amp;quality=96&amp;sign=ce88f7231eb7df628ac7dfeb37d4b883&amp;c_uniq_tag=iP1oaBQV69Xml7Otlyf87Hhtpt1gCmlkOzlNDh73s1Y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204776" y="3384495"/>
            <a:ext cx="2385381" cy="147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avatars.mds.yandex.net/i?id=bb39465a2600a8bb217f5086c06f7091_l-6917316-images-thumbs&amp;ref=rim&amp;n=13&amp;w=612&amp;h=76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575614" y="179016"/>
            <a:ext cx="2376264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www.komi-permarchiv.ru/uploads/images/exhibition/city-of-change/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366095" y="5135709"/>
            <a:ext cx="2588860" cy="15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sun9-33.userapi.com/impg/LCVXSbOQUwctIu1UCL0bSARKUkrrxBPHcs6xVQ/oJBpUyJeaqQ.jpg?size=1080x1339&amp;quality=96&amp;sign=ce88f7231eb7df628ac7dfeb37d4b883&amp;c_uniq_tag=iP1oaBQV69Xml7Otlyf87Hhtpt1gCmlkOzlNDh73s1Y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flipH="1">
            <a:off x="6509941" y="3444347"/>
            <a:ext cx="2507609" cy="15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komi-permarchiv.ru/uploads/images/exhibition/kudymkar/kudymkar-(6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575614" y="1904551"/>
            <a:ext cx="2219916" cy="14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39 0.05341 L 0.35087 0.735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34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37 0.00879 L 0.35105 -0.24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2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4 -0.03375 L 0.35503 0.014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2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8 -0.05641 L 0.32656 -0.452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6532E-6 L -0.24809 0.0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306719" y="211700"/>
            <a:ext cx="4000528" cy="1643074"/>
          </a:xfrm>
          <a:prstGeom prst="cloudCallout">
            <a:avLst>
              <a:gd name="adj1" fmla="val 1926"/>
              <a:gd name="adj2" fmla="val 111533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Давай поиграем! Перейди по ссылке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2"/>
              </a:rPr>
              <a:t>https://learningapps.org/watch?v=p94y2u23c24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 flipH="1">
            <a:off x="0" y="2000240"/>
            <a:ext cx="1921812" cy="44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3322" t="22627" r="24732" b="20806"/>
          <a:stretch>
            <a:fillRect/>
          </a:stretch>
        </p:blipFill>
        <p:spPr bwMode="auto">
          <a:xfrm>
            <a:off x="2571736" y="2285992"/>
            <a:ext cx="606746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learningapps.org/qrcode.php?id=p94y2u23c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learningapps.org/qrcode.php?id=p94y2u23c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learningapps.org/qrcode.php?id=p94y2u23c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6532E-6 L -0.24809 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60375" y="116632"/>
            <a:ext cx="4000528" cy="1881250"/>
          </a:xfrm>
          <a:prstGeom prst="cloudCallout">
            <a:avLst>
              <a:gd name="adj1" fmla="val 1926"/>
              <a:gd name="adj2" fmla="val 111533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ты любишь собирать </a:t>
            </a:r>
            <a:r>
              <a:rPr lang="ru-RU" dirty="0" err="1">
                <a:solidFill>
                  <a:schemeClr val="tx1"/>
                </a:solidFill>
              </a:rPr>
              <a:t>пазлы</a:t>
            </a:r>
            <a:r>
              <a:rPr lang="ru-RU" dirty="0">
                <a:solidFill>
                  <a:schemeClr val="tx1"/>
                </a:solidFill>
              </a:rPr>
              <a:t>? Если да, тогда давай поиграем!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2"/>
              </a:rPr>
              <a:t>https://www.jigsawplanet.com/?rc=play&amp;pid=38d2c6986283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 flipH="1">
            <a:off x="357158" y="2071678"/>
            <a:ext cx="1921812" cy="44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https://learningapps.org/qrcode.php?id=p94y2u23c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6" descr="https://learningapps.org/qrcode.php?id=p94y2u23c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learningapps.org/qrcode.php?id=p94y2u23c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/>
          <a:srcRect l="17415" t="20650" r="7119" b="23594"/>
          <a:stretch>
            <a:fillRect/>
          </a:stretch>
        </p:blipFill>
        <p:spPr bwMode="auto">
          <a:xfrm>
            <a:off x="2786050" y="2500306"/>
            <a:ext cx="619129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13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6532E-6 L -0.24809 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C:\Users\user\Desktop\Кудым-Ош\Кудымкар граница.jpg"/>
          <p:cNvPicPr>
            <a:picLocks noChangeAspect="1" noChangeArrowheads="1"/>
          </p:cNvPicPr>
          <p:nvPr/>
        </p:nvPicPr>
        <p:blipFill>
          <a:blip r:embed="rId3"/>
          <a:srcRect l="801" t="1282" r="61697" b="30342"/>
          <a:stretch>
            <a:fillRect/>
          </a:stretch>
        </p:blipFill>
        <p:spPr bwMode="auto">
          <a:xfrm>
            <a:off x="217999" y="3194344"/>
            <a:ext cx="2520280" cy="344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>
            <a:off x="200843" y="69082"/>
            <a:ext cx="1250956" cy="30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478140" y="188640"/>
            <a:ext cx="5038076" cy="1914970"/>
          </a:xfrm>
          <a:prstGeom prst="wedgeRoundRectCallout">
            <a:avLst>
              <a:gd name="adj1" fmla="val -55347"/>
              <a:gd name="adj2" fmla="val -11141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43042" y="142852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этой странице вы можете нарисовать, какие дома, деревья, достопримечательности, людей видели в городе.</a:t>
            </a:r>
          </a:p>
          <a:p>
            <a:pPr algn="ctr"/>
            <a:r>
              <a:rPr lang="ru-RU" dirty="0"/>
              <a:t>Если затрудняешься, посмотри картинки с изображением города Кудымкара </a:t>
            </a:r>
          </a:p>
          <a:p>
            <a:pPr algn="ctr"/>
            <a:r>
              <a:rPr lang="ru-RU" dirty="0"/>
              <a:t>Пока рисуешь послушай песню группы Старики «Кудымкар </a:t>
            </a:r>
            <a:r>
              <a:rPr lang="ru-RU" dirty="0" err="1"/>
              <a:t>йыл</a:t>
            </a:r>
            <a:r>
              <a:rPr lang="en-US" dirty="0" err="1"/>
              <a:t>i</a:t>
            </a:r>
            <a:r>
              <a:rPr lang="ru-RU" dirty="0" err="1"/>
              <a:t>сь</a:t>
            </a:r>
            <a:r>
              <a:rPr lang="ru-RU" dirty="0"/>
              <a:t>»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08929" y="2593835"/>
            <a:ext cx="5755559" cy="403649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67" b="89000" l="16987" r="82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3" t="10332" r="17080" b="11688"/>
          <a:stretch/>
        </p:blipFill>
        <p:spPr bwMode="auto">
          <a:xfrm>
            <a:off x="3057802" y="2417826"/>
            <a:ext cx="432048" cy="6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de-qr.ru/storage/generated/2024/05/05/9bdd05388132785d0837c006e2138c1e/20240505190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2490"/>
            <a:ext cx="1721119" cy="17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2" t="11037" r="23838" b="11435"/>
          <a:stretch/>
        </p:blipFill>
        <p:spPr bwMode="auto">
          <a:xfrm>
            <a:off x="5980220" y="1759335"/>
            <a:ext cx="509137" cy="3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23" y="2125303"/>
            <a:ext cx="71019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tariki_-_Kudymkar_jylis_(Zvyki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1428728" y="2143116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6532E-6 L -0.24809 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611560" y="332656"/>
            <a:ext cx="8064896" cy="6336704"/>
          </a:xfrm>
          <a:prstGeom prst="vertic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https://www.admkud.ru/okrug/city/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https://nashural.ru/mesta/permskij-kraj/kudymkar</a:t>
            </a:r>
            <a:r>
              <a:rPr lang="ru-RU" dirty="0">
                <a:solidFill>
                  <a:schemeClr val="tx1"/>
                </a:solidFill>
              </a:rPr>
              <a:t>/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https://yandex.ru/images/search?text=</a:t>
            </a:r>
            <a:r>
              <a:rPr lang="ru-RU" dirty="0">
                <a:solidFill>
                  <a:schemeClr val="tx1"/>
                </a:solidFill>
              </a:rPr>
              <a:t>фото%20города%20кудымкара&amp;</a:t>
            </a:r>
            <a:r>
              <a:rPr lang="en-US" dirty="0" err="1">
                <a:solidFill>
                  <a:schemeClr val="tx1"/>
                </a:solidFill>
              </a:rPr>
              <a:t>stype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err="1">
                <a:solidFill>
                  <a:schemeClr val="tx1"/>
                </a:solidFill>
              </a:rPr>
              <a:t>image&amp;lr</a:t>
            </a:r>
            <a:r>
              <a:rPr lang="en-US" dirty="0">
                <a:solidFill>
                  <a:schemeClr val="tx1"/>
                </a:solidFill>
              </a:rPr>
              <a:t>=11076&amp;parent-reqid=1714925437268464-1152878071736454365-balancer-l7leveler-kubr-yp-sas-138-BAL&amp;source=</a:t>
            </a:r>
            <a:r>
              <a:rPr lang="en-US" dirty="0" err="1">
                <a:solidFill>
                  <a:schemeClr val="tx1"/>
                </a:solidFill>
              </a:rPr>
              <a:t>serp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https://vk.com/album-1430074_77546738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https://yandex.ru/images/search?text=</a:t>
            </a:r>
            <a:r>
              <a:rPr lang="ru-RU" dirty="0">
                <a:solidFill>
                  <a:schemeClr val="tx1"/>
                </a:solidFill>
              </a:rPr>
              <a:t>фото%20старинного%20города%20кудымкара&amp;</a:t>
            </a:r>
            <a:r>
              <a:rPr lang="en-US" dirty="0" err="1">
                <a:solidFill>
                  <a:schemeClr val="tx1"/>
                </a:solidFill>
              </a:rPr>
              <a:t>stype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 err="1">
                <a:solidFill>
                  <a:schemeClr val="tx1"/>
                </a:solidFill>
              </a:rPr>
              <a:t>image&amp;lr</a:t>
            </a:r>
            <a:r>
              <a:rPr lang="en-US" dirty="0">
                <a:solidFill>
                  <a:schemeClr val="tx1"/>
                </a:solidFill>
              </a:rPr>
              <a:t>=11076&amp;parent-reqid=1714925477182423-8288568195532177741-balancer-l7leveler-kubr-yp-sas-198-BAL&amp;source=</a:t>
            </a:r>
            <a:r>
              <a:rPr lang="en-US" dirty="0" err="1">
                <a:solidFill>
                  <a:schemeClr val="tx1"/>
                </a:solidFill>
              </a:rPr>
              <a:t>serp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62068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Источники информации:</a:t>
            </a:r>
          </a:p>
        </p:txBody>
      </p:sp>
    </p:spTree>
    <p:extLst>
      <p:ext uri="{BB962C8B-B14F-4D97-AF65-F5344CB8AC3E}">
        <p14:creationId xmlns:p14="http://schemas.microsoft.com/office/powerpoint/2010/main" val="30786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01335" y="135573"/>
            <a:ext cx="8064896" cy="648072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3326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Условные обозначения: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9" t="2041" r="24976" b="2963"/>
          <a:stretch/>
        </p:blipFill>
        <p:spPr bwMode="auto">
          <a:xfrm>
            <a:off x="1835696" y="1340768"/>
            <a:ext cx="515074" cy="8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17559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Нажми и смотри</a:t>
            </a: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67" b="89000" l="16987" r="82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3" t="10332" r="17080" b="11688"/>
          <a:stretch/>
        </p:blipFill>
        <p:spPr bwMode="auto">
          <a:xfrm>
            <a:off x="1752662" y="2403180"/>
            <a:ext cx="593411" cy="85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27089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Нарисуй </a:t>
            </a:r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71" y="3645024"/>
            <a:ext cx="71019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Смотри</a:t>
            </a:r>
          </a:p>
        </p:txBody>
      </p:sp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8" b="96875" l="5313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14" y="4550080"/>
            <a:ext cx="638159" cy="6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46531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Слушай </a:t>
            </a:r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2" t="11037" r="23838" b="11435"/>
          <a:stretch/>
        </p:blipFill>
        <p:spPr bwMode="auto">
          <a:xfrm>
            <a:off x="4978523" y="3097450"/>
            <a:ext cx="718973" cy="5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30974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Обрати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6286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3512851/pub_60155b70d3c91450c67f4d7a_60155dec17d39f78dfa859e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6" y="2348880"/>
            <a:ext cx="6082396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 flipH="1">
            <a:off x="7236296" y="2348880"/>
            <a:ext cx="1800200" cy="41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95536" y="332656"/>
            <a:ext cx="6592952" cy="1836784"/>
          </a:xfrm>
          <a:prstGeom prst="wedgeRoundRectCallout">
            <a:avLst>
              <a:gd name="adj1" fmla="val 57499"/>
              <a:gd name="adj2" fmla="val 9640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Добрый день, ребята!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Меня зовут Коля, я хочу рассказать вам о своём родном городе.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 этом месте началась история моего города под названием КУДЫМКАР!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Это – Красная горка –</a:t>
            </a:r>
            <a:r>
              <a:rPr lang="ru-RU" dirty="0" err="1">
                <a:solidFill>
                  <a:schemeClr val="tx1"/>
                </a:solidFill>
              </a:rPr>
              <a:t>Изъюр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61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063"/>
            <a:ext cx="4178076" cy="4594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15125" y="228149"/>
            <a:ext cx="3999328" cy="3560891"/>
          </a:xfrm>
          <a:prstGeom prst="wedgeRoundRectCallout">
            <a:avLst>
              <a:gd name="adj1" fmla="val -82436"/>
              <a:gd name="adj2" fmla="val -432"/>
              <a:gd name="adj3" fmla="val 16667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История </a:t>
            </a:r>
            <a:r>
              <a:rPr lang="ru-RU" b="1" dirty="0"/>
              <a:t>Кудымкара</a:t>
            </a:r>
            <a:r>
              <a:rPr lang="ru-RU" dirty="0"/>
              <a:t> началась с городища </a:t>
            </a:r>
            <a:r>
              <a:rPr lang="ru-RU" b="1" dirty="0" err="1"/>
              <a:t>Изъюр</a:t>
            </a:r>
            <a:r>
              <a:rPr lang="ru-RU" dirty="0"/>
              <a:t> (VII–XV вв.), известного под названием Красная горка.</a:t>
            </a:r>
          </a:p>
          <a:p>
            <a:pPr algn="ctr"/>
            <a:r>
              <a:rPr lang="ru-RU" dirty="0"/>
              <a:t>Название города происходит от соединения собственного имени </a:t>
            </a:r>
            <a:r>
              <a:rPr lang="ru-RU" b="1" dirty="0" err="1"/>
              <a:t>Кудым</a:t>
            </a:r>
            <a:r>
              <a:rPr lang="ru-RU" b="1" dirty="0"/>
              <a:t> и «кар»</a:t>
            </a:r>
            <a:r>
              <a:rPr lang="ru-RU" dirty="0"/>
              <a:t> — городище, город. </a:t>
            </a:r>
          </a:p>
          <a:p>
            <a:pPr algn="ctr"/>
            <a:r>
              <a:rPr lang="ru-RU" dirty="0"/>
              <a:t>Сегодня </a:t>
            </a:r>
            <a:r>
              <a:rPr lang="ru-RU" b="1" dirty="0" err="1"/>
              <a:t>Кудымкарское</a:t>
            </a:r>
            <a:r>
              <a:rPr lang="ru-RU" b="1" dirty="0"/>
              <a:t> городище </a:t>
            </a:r>
            <a:r>
              <a:rPr lang="ru-RU" dirty="0"/>
              <a:t>является памятником </a:t>
            </a:r>
            <a:r>
              <a:rPr lang="ru-RU" dirty="0" err="1"/>
              <a:t>родановской</a:t>
            </a:r>
            <a:r>
              <a:rPr lang="ru-RU" dirty="0"/>
              <a:t> археологической культуры и имеет статус памятника федерального значения.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5013176"/>
            <a:ext cx="3672408" cy="165618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https://www.youtube.com/watch?v=tSF5gzucpL4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Здесь ты можешь посмотреть </a:t>
            </a:r>
            <a:r>
              <a:rPr lang="ru-RU" dirty="0" err="1">
                <a:solidFill>
                  <a:schemeClr val="tx1"/>
                </a:solidFill>
              </a:rPr>
              <a:t>видеоэкскурсию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«Сказки древней Пармы»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9" t="2041" r="24976" b="2963"/>
          <a:stretch/>
        </p:blipFill>
        <p:spPr bwMode="auto">
          <a:xfrm>
            <a:off x="4100051" y="5838983"/>
            <a:ext cx="515074" cy="8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92" y="4042452"/>
            <a:ext cx="374526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5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>
            <a:off x="153198" y="3960233"/>
            <a:ext cx="1210401" cy="26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131840" y="260648"/>
            <a:ext cx="5760636" cy="158417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 другой, более распространённой версии, название поселению дала река Кува.</a:t>
            </a:r>
          </a:p>
        </p:txBody>
      </p:sp>
      <p:sp>
        <p:nvSpPr>
          <p:cNvPr id="11" name="Солнце 10"/>
          <p:cNvSpPr/>
          <p:nvPr/>
        </p:nvSpPr>
        <p:spPr>
          <a:xfrm>
            <a:off x="323528" y="116632"/>
            <a:ext cx="2304256" cy="202760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тарики - Кудымкар йылис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825635"/>
            <a:ext cx="609600" cy="609600"/>
          </a:xfrm>
          <a:prstGeom prst="rect">
            <a:avLst/>
          </a:prstGeom>
        </p:spPr>
      </p:pic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8" b="96875" l="5313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0" y="1384664"/>
            <a:ext cx="638159" cy="6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52" y="4267914"/>
            <a:ext cx="3107424" cy="2331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68" y="4453096"/>
            <a:ext cx="3846146" cy="2163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50529" y="2144238"/>
            <a:ext cx="2381311" cy="1572794"/>
          </a:xfrm>
          <a:prstGeom prst="wedgeRoundRectCallout">
            <a:avLst>
              <a:gd name="adj1" fmla="val -35436"/>
              <a:gd name="adj2" fmla="val 10484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Ребята, послушайте песню о Кудымкаре, в ней также поётся о реке Кува.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8"/>
          <a:stretch/>
        </p:blipFill>
        <p:spPr bwMode="auto">
          <a:xfrm>
            <a:off x="3672619" y="2144239"/>
            <a:ext cx="3697805" cy="2391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7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4038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9598" y="4235005"/>
            <a:ext cx="8424936" cy="22983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Существует легенда, согласно которой жил когда-то могучий </a:t>
            </a:r>
            <a:r>
              <a:rPr lang="ru-RU" b="1" dirty="0">
                <a:solidFill>
                  <a:schemeClr val="tx1"/>
                </a:solidFill>
              </a:rPr>
              <a:t>богатырь </a:t>
            </a:r>
            <a:r>
              <a:rPr lang="ru-RU" b="1" dirty="0" err="1">
                <a:solidFill>
                  <a:schemeClr val="tx1"/>
                </a:solidFill>
              </a:rPr>
              <a:t>Кудым</a:t>
            </a:r>
            <a:r>
              <a:rPr lang="ru-RU" b="1" dirty="0">
                <a:solidFill>
                  <a:schemeClr val="tx1"/>
                </a:solidFill>
              </a:rPr>
              <a:t>-Ош</a:t>
            </a:r>
            <a:r>
              <a:rPr lang="ru-RU" dirty="0">
                <a:solidFill>
                  <a:schemeClr val="tx1"/>
                </a:solidFill>
              </a:rPr>
              <a:t>. Долго скитался он по землям и лесам дремучим в поисках жилища, пока не наткнулся на выступ на крутом и высоком берегу </a:t>
            </a:r>
            <a:r>
              <a:rPr lang="ru-RU" b="1" dirty="0">
                <a:solidFill>
                  <a:schemeClr val="tx1"/>
                </a:solidFill>
              </a:rPr>
              <a:t>реки </a:t>
            </a:r>
            <a:r>
              <a:rPr lang="ru-RU" b="1" dirty="0" err="1">
                <a:solidFill>
                  <a:schemeClr val="tx1"/>
                </a:solidFill>
              </a:rPr>
              <a:t>Иньвы</a:t>
            </a:r>
            <a:r>
              <a:rPr lang="ru-RU" dirty="0">
                <a:solidFill>
                  <a:schemeClr val="tx1"/>
                </a:solidFill>
              </a:rPr>
              <a:t>. Тогда богатырь выкрикнул: «Тут быть моему городищу» и переселился на эти земли вместе со своим племенем. В честь него и назвали город – </a:t>
            </a:r>
            <a:r>
              <a:rPr lang="ru-RU" b="1" dirty="0" err="1">
                <a:solidFill>
                  <a:schemeClr val="tx1"/>
                </a:solidFill>
              </a:rPr>
              <a:t>Кудым</a:t>
            </a:r>
            <a:r>
              <a:rPr lang="ru-RU" b="1" dirty="0">
                <a:solidFill>
                  <a:schemeClr val="tx1"/>
                </a:solidFill>
              </a:rPr>
              <a:t>-кар</a:t>
            </a:r>
            <a:r>
              <a:rPr lang="ru-RU" dirty="0">
                <a:solidFill>
                  <a:schemeClr val="tx1"/>
                </a:solidFill>
              </a:rPr>
              <a:t>, то есть «поселение </a:t>
            </a:r>
            <a:r>
              <a:rPr lang="ru-RU" dirty="0" err="1">
                <a:solidFill>
                  <a:schemeClr val="tx1"/>
                </a:solidFill>
              </a:rPr>
              <a:t>Кудыма</a:t>
            </a:r>
            <a:r>
              <a:rPr lang="ru-RU" dirty="0">
                <a:solidFill>
                  <a:schemeClr val="tx1"/>
                </a:solidFill>
              </a:rPr>
              <a:t>». Вообще </a:t>
            </a:r>
            <a:r>
              <a:rPr lang="ru-RU" b="1" dirty="0" err="1">
                <a:solidFill>
                  <a:schemeClr val="tx1"/>
                </a:solidFill>
              </a:rPr>
              <a:t>Кудым</a:t>
            </a:r>
            <a:r>
              <a:rPr lang="ru-RU" b="1" dirty="0">
                <a:solidFill>
                  <a:schemeClr val="tx1"/>
                </a:solidFill>
              </a:rPr>
              <a:t>-Ош</a:t>
            </a:r>
            <a:r>
              <a:rPr lang="ru-RU" dirty="0">
                <a:solidFill>
                  <a:schemeClr val="tx1"/>
                </a:solidFill>
              </a:rPr>
              <a:t>, являясь героем национальных легенд, завсегдатай коми-пермяцких легенд и гордость коми-пермяков.</a:t>
            </a:r>
          </a:p>
        </p:txBody>
      </p:sp>
    </p:spTree>
    <p:extLst>
      <p:ext uri="{BB962C8B-B14F-4D97-AF65-F5344CB8AC3E}">
        <p14:creationId xmlns:p14="http://schemas.microsoft.com/office/powerpoint/2010/main" val="155370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911683" y="3717032"/>
            <a:ext cx="6696744" cy="228704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99715" y="3740342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Первые достоверные данные о городе Кудымкаре относятся к шестнадцатому веку. </a:t>
            </a:r>
          </a:p>
          <a:p>
            <a:pPr algn="ctr"/>
            <a:r>
              <a:rPr lang="ru-RU" dirty="0"/>
              <a:t>Как поселение, город </a:t>
            </a:r>
            <a:r>
              <a:rPr lang="ru-RU" b="1" dirty="0"/>
              <a:t>известен с 1759 года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После 1925 года Кудымкар стал административным центром Коми-Пермяцкого национального округа и в 1938 году получил официальный статус города.</a:t>
            </a:r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>
            <a:off x="107504" y="3272530"/>
            <a:ext cx="1516147" cy="330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50" y="195824"/>
            <a:ext cx="4029974" cy="28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5" y="195824"/>
            <a:ext cx="4437278" cy="295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9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08976" y="4506579"/>
            <a:ext cx="5544616" cy="22322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442433" y="234157"/>
            <a:ext cx="7560840" cy="3816424"/>
          </a:xfrm>
          <a:prstGeom prst="wedgeRoundRectCallout">
            <a:avLst>
              <a:gd name="adj1" fmla="val -54730"/>
              <a:gd name="adj2" fmla="val 141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58457" y="295709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Официальная летопись поселения ведется с XVI века. </a:t>
            </a:r>
          </a:p>
          <a:p>
            <a:pPr algn="just"/>
            <a:r>
              <a:rPr lang="ru-RU" dirty="0"/>
              <a:t>В это время здесь находилось всего </a:t>
            </a:r>
            <a:r>
              <a:rPr lang="ru-RU" b="1" dirty="0"/>
              <a:t>7 домов </a:t>
            </a:r>
            <a:r>
              <a:rPr lang="ru-RU" dirty="0"/>
              <a:t>и проживало </a:t>
            </a:r>
            <a:r>
              <a:rPr lang="ru-RU" b="1" dirty="0"/>
              <a:t>11 мужчин</a:t>
            </a:r>
            <a:r>
              <a:rPr lang="ru-RU" dirty="0"/>
              <a:t>. Однако уже в </a:t>
            </a:r>
            <a:r>
              <a:rPr lang="ru-RU" b="1" dirty="0"/>
              <a:t>1609</a:t>
            </a:r>
            <a:r>
              <a:rPr lang="ru-RU" dirty="0"/>
              <a:t> году </a:t>
            </a:r>
            <a:r>
              <a:rPr lang="ru-RU" b="1" dirty="0"/>
              <a:t>Кудымкар</a:t>
            </a:r>
            <a:r>
              <a:rPr lang="ru-RU" dirty="0"/>
              <a:t> становится центром округи из четырех деревень, а к </a:t>
            </a:r>
            <a:r>
              <a:rPr lang="ru-RU" b="1" dirty="0"/>
              <a:t>1623</a:t>
            </a:r>
            <a:r>
              <a:rPr lang="ru-RU" dirty="0"/>
              <a:t> к нему относится уже </a:t>
            </a:r>
            <a:r>
              <a:rPr lang="ru-RU" b="1" dirty="0"/>
              <a:t>11 деревень и 13 починов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В </a:t>
            </a:r>
            <a:r>
              <a:rPr lang="ru-RU" b="1" dirty="0"/>
              <a:t>1700 году</a:t>
            </a:r>
            <a:r>
              <a:rPr lang="ru-RU" dirty="0"/>
              <a:t> </a:t>
            </a:r>
            <a:r>
              <a:rPr lang="ru-RU" b="1" dirty="0"/>
              <a:t>Кудымкар</a:t>
            </a:r>
            <a:r>
              <a:rPr lang="ru-RU" dirty="0"/>
              <a:t> и другие коми-пермяцкие селения отходят в подчинение </a:t>
            </a:r>
            <a:r>
              <a:rPr lang="ru-RU" b="1" dirty="0"/>
              <a:t>Строгановых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За время владения этими землями княжьей династией город значительно разросся – если в </a:t>
            </a:r>
            <a:r>
              <a:rPr lang="ru-RU" b="1" dirty="0"/>
              <a:t>1715 году </a:t>
            </a:r>
            <a:r>
              <a:rPr lang="ru-RU" dirty="0"/>
              <a:t>в поселении проживало порядка </a:t>
            </a:r>
            <a:r>
              <a:rPr lang="ru-RU" b="1" dirty="0"/>
              <a:t>470 </a:t>
            </a:r>
            <a:r>
              <a:rPr lang="ru-RU" dirty="0"/>
              <a:t>человек, то к 1893 году оно увеличилось до 1051 человека, а также насчитывалось 290 дворов, здесь стояла земская изба, мельница и каменная </a:t>
            </a:r>
            <a:r>
              <a:rPr lang="ru-RU" b="1" dirty="0"/>
              <a:t>церковь Николая Чудотворца</a:t>
            </a:r>
            <a:r>
              <a:rPr lang="ru-RU" dirty="0"/>
              <a:t>, которая на сегодняшний день является визитной карточкой города.</a:t>
            </a:r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>
            <a:off x="108011" y="2159237"/>
            <a:ext cx="1210401" cy="26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077016"/>
            <a:ext cx="4725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https://vk.com/video487459422_456239068</a:t>
            </a:r>
            <a:endParaRPr lang="ru-RU" dirty="0"/>
          </a:p>
          <a:p>
            <a:endParaRPr lang="ru-RU" dirty="0"/>
          </a:p>
          <a:p>
            <a:r>
              <a:rPr lang="ru-RU" dirty="0"/>
              <a:t>Здесь, ребята, можно посмотреть ещё больше старинных фотографий о городе Кудымкаре</a:t>
            </a: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84" y="4716976"/>
            <a:ext cx="71019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9" t="2041" r="24976" b="2963"/>
          <a:stretch/>
        </p:blipFill>
        <p:spPr bwMode="auto">
          <a:xfrm>
            <a:off x="2267744" y="4506579"/>
            <a:ext cx="394572" cy="6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5628"/>
            <a:ext cx="3215761" cy="2348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0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4572000" y="354952"/>
            <a:ext cx="4320480" cy="1676971"/>
          </a:xfrm>
          <a:prstGeom prst="wedgeRoundRectCallout">
            <a:avLst>
              <a:gd name="adj1" fmla="val 31411"/>
              <a:gd name="adj2" fmla="val 5983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30216" y="5932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 нынешнем административно-территориальном устройстве края </a:t>
            </a:r>
          </a:p>
          <a:p>
            <a:pPr algn="ctr"/>
            <a:r>
              <a:rPr lang="ru-RU" dirty="0"/>
              <a:t>город Кудымкар </a:t>
            </a:r>
          </a:p>
          <a:p>
            <a:pPr algn="ctr"/>
            <a:r>
              <a:rPr lang="ru-RU" dirty="0"/>
              <a:t>является городским округом.</a:t>
            </a:r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86499" l="18000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4764" r="26091" b="13466"/>
          <a:stretch/>
        </p:blipFill>
        <p:spPr bwMode="auto">
          <a:xfrm flipH="1">
            <a:off x="7795726" y="2156643"/>
            <a:ext cx="1224137" cy="26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315289" cy="242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7" y="2890561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4169" y="4869160"/>
            <a:ext cx="2935694" cy="17227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/>
              </a:rPr>
              <a:t>https://www.youtube.com/watch?v=468T6lViFOg</a:t>
            </a:r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Нажмите на ссылку, и вы окажитесь на экскурсии по городу Кудымкару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9" t="2041" r="24976" b="2963"/>
          <a:stretch/>
        </p:blipFill>
        <p:spPr bwMode="auto">
          <a:xfrm>
            <a:off x="6152567" y="4159451"/>
            <a:ext cx="394572" cy="6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17" y="4356936"/>
            <a:ext cx="71019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42" y="2249637"/>
            <a:ext cx="3072343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52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355</TotalTime>
  <Words>715</Words>
  <Application>Microsoft Office PowerPoint</Application>
  <PresentationFormat>Экран (4:3)</PresentationFormat>
  <Paragraphs>75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Times New Roman</vt:lpstr>
      <vt:lpstr>Wingdings</vt:lpstr>
      <vt:lpstr>Твердый переплет</vt:lpstr>
      <vt:lpstr>  «Малый город, большая история»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HP</cp:lastModifiedBy>
  <cp:revision>46</cp:revision>
  <dcterms:created xsi:type="dcterms:W3CDTF">2024-04-22T18:34:59Z</dcterms:created>
  <dcterms:modified xsi:type="dcterms:W3CDTF">2024-05-08T09:04:08Z</dcterms:modified>
</cp:coreProperties>
</file>