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88" r:id="rId2"/>
    <p:sldId id="322" r:id="rId3"/>
    <p:sldId id="259" r:id="rId4"/>
    <p:sldId id="304" r:id="rId5"/>
    <p:sldId id="336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49" r:id="rId17"/>
    <p:sldId id="350" r:id="rId18"/>
    <p:sldId id="352" r:id="rId19"/>
    <p:sldId id="354" r:id="rId20"/>
    <p:sldId id="33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8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3"/>
    <p:restoredTop sz="92389" autoAdjust="0"/>
  </p:normalViewPr>
  <p:slideViewPr>
    <p:cSldViewPr>
      <p:cViewPr>
        <p:scale>
          <a:sx n="170" d="100"/>
          <a:sy n="170" d="100"/>
        </p:scale>
        <p:origin x="-72" y="2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E835-9484-44B3-AA68-A224AF5938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9BB3-F529-4272-B229-BAEC4325C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FC6-640B-F746-AFE7-9FED46785964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3346-CC32-BB4F-991F-5027730E485C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BC49-0AAD-D64E-A62A-992EB16D6015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86F-585E-EF45-80AA-7FC33DC5AA6E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9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C9F0-BE80-294B-951A-F5E57C01C3FE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CD59-3033-2F44-BA02-EAE193677336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4D1-C9BC-B64E-A596-1062D44420ED}" type="datetime1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3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C87-C25F-5C43-9C8B-95EED67E21BD}" type="datetime1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2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B064-E7E6-4648-B575-83B45B9D1C97}" type="datetime1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5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E8B-0D14-944F-869D-6682CA596B2C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36C-AC13-2C46-AC84-0D939D18B13C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1A7D-153C-594E-8F21-FAB674CD1086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learn.niko.institut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each.niko.institut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teach.niko.institute/" TargetMode="External"/><Relationship Id="rId2" Type="http://schemas.openxmlformats.org/officeDocument/2006/relationships/hyperlink" Target="http://ilearn.niko.institu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ACA8FFA-4735-4F4D-A572-C8DCDDF8EDC8}"/>
              </a:ext>
            </a:extLst>
          </p:cNvPr>
          <p:cNvSpPr/>
          <p:nvPr/>
        </p:nvSpPr>
        <p:spPr>
          <a:xfrm>
            <a:off x="2483768" y="4835409"/>
            <a:ext cx="4248472" cy="3256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1" y="3026935"/>
            <a:ext cx="9144000" cy="74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ОГЭ 2020. ОСНОВНОЙ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ЭКЗАМЕН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2020. ЕДИНЫЙ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ЭКЗАМЕН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59613" y="5445224"/>
            <a:ext cx="6024773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Федосова Ирина Евгеньевна,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директор АНО ДПО «Национальный институт качества образования», </a:t>
            </a:r>
            <a:br>
              <a:rPr lang="ru-RU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кандидат экономических наук</a:t>
            </a:r>
            <a:endParaRPr lang="ru-RU" alt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1427546" y="4859742"/>
            <a:ext cx="6288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200" b="1" kern="0" noProof="0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iTeach.niko.institute</a:t>
            </a:r>
            <a:endParaRPr kumimoji="0" lang="ru-RU" altLang="ru-RU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654563-D4D5-CF4D-ACAA-CD07BF278033}"/>
              </a:ext>
            </a:extLst>
          </p:cNvPr>
          <p:cNvSpPr/>
          <p:nvPr/>
        </p:nvSpPr>
        <p:spPr>
          <a:xfrm>
            <a:off x="0" y="4052469"/>
            <a:ext cx="91440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1200" spc="300" dirty="0">
                <a:latin typeface="Arial" panose="020B0604020202020204" pitchFamily="34" charset="0"/>
                <a:cs typeface="Arial" panose="020B0604020202020204" pitchFamily="34" charset="0"/>
              </a:rPr>
              <a:t>ПОДХОДЫ К </a:t>
            </a:r>
            <a:r>
              <a:rPr lang="ru-RU" sz="12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ОБРАЗОВАТЕЛЬНОГО ПРОЦЕССА</a:t>
            </a:r>
            <a:br>
              <a:rPr lang="ru-RU" sz="1200" spc="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ДИСТАНЦИОННЫХ ОБРАЗОВАТЕЛЬНЫХ ТЕХНОЛОГИЙ</a:t>
            </a:r>
            <a:endParaRPr lang="ru-RU" sz="12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340768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933"/>
            <a:ext cx="9144000" cy="51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Тестовые задания на выбор из списков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412776"/>
            <a:ext cx="208823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62717" cy="51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91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129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Применение на практике осваиваемых знаний и умений – обязательный и важнейший этап прохождения обучения!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Каждый курс обеспечен всем необходимым практикумом:</a:t>
            </a:r>
          </a:p>
          <a:p>
            <a:r>
              <a:rPr lang="ru-RU" dirty="0" smtClean="0"/>
              <a:t>Практические задания</a:t>
            </a:r>
          </a:p>
          <a:p>
            <a:r>
              <a:rPr lang="ru-RU" dirty="0" err="1" smtClean="0"/>
              <a:t>Видеоиллюстрации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78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308"/>
            <a:ext cx="5616624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Учебные материалы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340769"/>
            <a:ext cx="2868054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Только актуальные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одобренные экспертами материалы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2100" b="1" dirty="0"/>
              <a:t>Учебно-методическое обеспечение</a:t>
            </a:r>
            <a:r>
              <a:rPr lang="ru-RU" sz="2100" dirty="0"/>
              <a:t> образовательного процесса обеспечено  </a:t>
            </a:r>
            <a:r>
              <a:rPr lang="ru-RU" sz="2100" dirty="0" smtClean="0"/>
              <a:t>учебными пособиями </a:t>
            </a:r>
          </a:p>
          <a:p>
            <a:pPr marL="0" indent="0">
              <a:buNone/>
            </a:pPr>
            <a:r>
              <a:rPr lang="ru-RU" sz="2100" dirty="0" smtClean="0"/>
              <a:t>издательства </a:t>
            </a:r>
            <a:r>
              <a:rPr lang="ru-RU" sz="2100" dirty="0"/>
              <a:t>«Национальное образование»</a:t>
            </a: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4E9C5E-B672-4EDF-94AE-126A28D28D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00808"/>
            <a:ext cx="2269672" cy="3024337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2503EE-C42D-4A8A-9E19-583BA2ECA2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9"/>
            <a:ext cx="2269670" cy="3024336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33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Отчёты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536191"/>
            <a:ext cx="3635896" cy="4053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Анализ результатов обучения обязателен,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он </a:t>
            </a:r>
            <a:r>
              <a:rPr lang="ru-RU" sz="2400" dirty="0"/>
              <a:t>позволяет нам делать курсы лучше,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Вам оценить свои достижения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результативность работы группы!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048" r="50648" b="4829"/>
          <a:stretch/>
        </p:blipFill>
        <p:spPr>
          <a:xfrm>
            <a:off x="-36512" y="908720"/>
            <a:ext cx="5448493" cy="547260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908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Статистика: отслеживание прогресса обучающихся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2878"/>
            <a:ext cx="9147650" cy="4298370"/>
          </a:xfrm>
        </p:spPr>
      </p:pic>
    </p:spTree>
    <p:extLst>
      <p:ext uri="{BB962C8B-B14F-4D97-AF65-F5344CB8AC3E}">
        <p14:creationId xmlns:p14="http://schemas.microsoft.com/office/powerpoint/2010/main" val="28534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391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Статистика: отчет о достижениях учащихся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каждому курсу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194" y="3789040"/>
            <a:ext cx="21602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227000"/>
            <a:ext cx="9144000" cy="4404000"/>
            <a:chOff x="0" y="1227000"/>
            <a:chExt cx="9144000" cy="4404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27000"/>
              <a:ext cx="9144000" cy="4404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64088" y="2390691"/>
              <a:ext cx="9060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Школа №561</a:t>
              </a:r>
              <a:endParaRPr lang="ru-R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5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8586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Статистика: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наблюдение за прогрессом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2" t="6800" r="-208" b="10729"/>
          <a:stretch/>
        </p:blipFill>
        <p:spPr>
          <a:xfrm>
            <a:off x="35496" y="984800"/>
            <a:ext cx="9091162" cy="421499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674" y="515719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учащимся, группам и траекториям обучения:</a:t>
            </a:r>
          </a:p>
          <a:p>
            <a:r>
              <a:rPr lang="en-US" sz="2400" dirty="0" smtClean="0"/>
              <a:t>&gt; </a:t>
            </a:r>
            <a:r>
              <a:rPr lang="ru-RU" sz="2400" dirty="0" err="1" smtClean="0"/>
              <a:t>Обученность</a:t>
            </a:r>
            <a:r>
              <a:rPr lang="ru-RU" sz="2400" dirty="0" smtClean="0"/>
              <a:t> </a:t>
            </a:r>
            <a:r>
              <a:rPr lang="en-US" sz="2400" dirty="0" smtClean="0"/>
              <a:t> &gt; </a:t>
            </a:r>
            <a:r>
              <a:rPr lang="ru-RU" sz="2400" dirty="0" smtClean="0"/>
              <a:t>Пройденные курсы </a:t>
            </a:r>
            <a:r>
              <a:rPr lang="en-US" sz="2400" dirty="0" smtClean="0"/>
              <a:t>&gt; </a:t>
            </a:r>
            <a:r>
              <a:rPr lang="ru-RU" sz="2400" dirty="0" smtClean="0"/>
              <a:t>Активные курсы </a:t>
            </a:r>
            <a:r>
              <a:rPr lang="en-US" sz="2400" dirty="0" smtClean="0"/>
              <a:t>&gt;</a:t>
            </a:r>
            <a:r>
              <a:rPr lang="ru-RU" sz="2400" dirty="0" smtClean="0"/>
              <a:t>Посещаемость </a:t>
            </a:r>
            <a:r>
              <a:rPr lang="ru-RU" sz="2400" dirty="0"/>
              <a:t>курсов</a:t>
            </a:r>
          </a:p>
        </p:txBody>
      </p:sp>
    </p:spTree>
    <p:extLst>
      <p:ext uri="{BB962C8B-B14F-4D97-AF65-F5344CB8AC3E}">
        <p14:creationId xmlns:p14="http://schemas.microsoft.com/office/powerpoint/2010/main" val="9277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Отчёты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/>
              <a:t>В отличии от многих, мы анализируем себя</a:t>
            </a:r>
            <a:r>
              <a:rPr lang="ru-RU" sz="2700" dirty="0" smtClean="0"/>
              <a:t>!</a:t>
            </a:r>
          </a:p>
          <a:p>
            <a:pPr marL="0" indent="0" algn="ctr">
              <a:buNone/>
            </a:pPr>
            <a:endParaRPr lang="ru-RU" sz="2700" dirty="0"/>
          </a:p>
          <a:p>
            <a:pPr marL="0" indent="0" algn="ctr">
              <a:buNone/>
            </a:pPr>
            <a:r>
              <a:rPr lang="ru-RU" sz="2700" dirty="0"/>
              <a:t>Мы анализируем результаты обучения каждого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 постоянно дорабатываем </a:t>
            </a:r>
            <a:r>
              <a:rPr lang="ru-RU" sz="2700" dirty="0"/>
              <a:t>курсы и </a:t>
            </a:r>
            <a:r>
              <a:rPr lang="ru-RU" sz="2700" dirty="0" smtClean="0"/>
              <a:t>задания</a:t>
            </a:r>
            <a:br>
              <a:rPr lang="ru-RU" sz="2700" dirty="0" smtClean="0"/>
            </a:br>
            <a:r>
              <a:rPr lang="ru-RU" sz="2700" dirty="0" smtClean="0"/>
              <a:t>с участием экспертов ФИПИ!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1868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42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 дистанционного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образования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АНО ДПО «Национальный институт качества образования»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Апрель-июнь 2020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342" y="1628800"/>
            <a:ext cx="8363272" cy="391703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400" dirty="0" smtClean="0"/>
              <a:t>ГИА 2020. Программы п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овышения квалификации педагогов в сфере организации и проведения программ дополнительного образования детей</a:t>
            </a:r>
            <a:endParaRPr lang="ru-RU" sz="2400" dirty="0"/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ГИА 2020. Программы дополнительного образования детей в </a:t>
            </a:r>
            <a:r>
              <a:rPr lang="ru-RU" sz="2400" dirty="0" smtClean="0"/>
              <a:t>системе «Эксперт </a:t>
            </a:r>
            <a:r>
              <a:rPr lang="ru-RU" sz="2400" dirty="0"/>
              <a:t>- Учитель- </a:t>
            </a:r>
            <a:r>
              <a:rPr lang="ru-RU" sz="2400" dirty="0" smtClean="0"/>
              <a:t>Ученик» с участием учителя класса, при экспертном методическом сопровождении</a:t>
            </a:r>
          </a:p>
          <a:p>
            <a:pPr>
              <a:spcBef>
                <a:spcPts val="1800"/>
              </a:spcBef>
            </a:pPr>
            <a:r>
              <a:rPr lang="ru-RU" sz="2400" dirty="0" smtClean="0"/>
              <a:t>«В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дохновение». Цифровое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ространство</a:t>
            </a:r>
            <a:r>
              <a:rPr lang="ru-RU" sz="2400" dirty="0" smtClean="0"/>
              <a:t> </a:t>
            </a:r>
            <a:r>
              <a:rPr lang="ru-RU" sz="2400" dirty="0"/>
              <a:t>профессионального </a:t>
            </a:r>
            <a:r>
              <a:rPr lang="ru-RU" sz="2400" dirty="0" smtClean="0"/>
              <a:t>мастерства педагогов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250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528" y="11337"/>
            <a:ext cx="8712968" cy="825376"/>
          </a:xfrm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проекты института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20B122-C509-DC43-9C97-B06C242D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77" y="1010021"/>
            <a:ext cx="671164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55576" y="565767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//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iLearn.niko.institute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//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iTeach.niko.institute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EBA052-CC10-3E42-887F-62B4920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48EA77-0639-A344-BB14-F55375EE75B5}"/>
              </a:ext>
            </a:extLst>
          </p:cNvPr>
          <p:cNvSpPr txBox="1"/>
          <p:nvPr/>
        </p:nvSpPr>
        <p:spPr>
          <a:xfrm>
            <a:off x="2915816" y="3869257"/>
            <a:ext cx="3040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iLearn.niko.institute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//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iTeach.niko.institute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info@niko.institute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476"/>
            <a:ext cx="9144000" cy="2388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95286"/>
            <a:ext cx="8590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ДПО «Национальный институт качества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7890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ABDE05-CD64-374B-B25C-4BA23167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24587" r="3694" b="-274"/>
          <a:stretch/>
        </p:blipFill>
        <p:spPr>
          <a:xfrm>
            <a:off x="0" y="1061401"/>
            <a:ext cx="9144000" cy="51759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0"/>
            <a:ext cx="65882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8CE5163-2000-5040-9B24-618D30FA3874}"/>
              </a:ext>
            </a:extLst>
          </p:cNvPr>
          <p:cNvSpPr/>
          <p:nvPr/>
        </p:nvSpPr>
        <p:spPr>
          <a:xfrm>
            <a:off x="334526" y="120045"/>
            <a:ext cx="8990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образования на платформе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niko.institute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A94DFD-5208-7E41-9440-F2A63EDC73A4}"/>
              </a:ext>
            </a:extLst>
          </p:cNvPr>
          <p:cNvSpPr/>
          <p:nvPr/>
        </p:nvSpPr>
        <p:spPr>
          <a:xfrm>
            <a:off x="2087216" y="1850076"/>
            <a:ext cx="5835882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Полифункциональная образовательная среда 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индивидуализированный образовательный процесс;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верифицированные учебные материалы;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интерактивное взаимодействие с учителем.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FC4A25A-B738-F445-BB5A-9B9447D34EB8}"/>
              </a:ext>
            </a:extLst>
          </p:cNvPr>
          <p:cNvSpPr/>
          <p:nvPr/>
        </p:nvSpPr>
        <p:spPr>
          <a:xfrm>
            <a:off x="2065925" y="3141349"/>
            <a:ext cx="6483954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с экспертной поддержкой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учителей с экспертной поддержкой ФИПИ;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онлайн с экспертным сопровождением;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готовые учебные модули для организации уроков с учениками 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20D004-22B6-FD4C-815F-E37A2DC92C41}"/>
              </a:ext>
            </a:extLst>
          </p:cNvPr>
          <p:cNvSpPr/>
          <p:nvPr/>
        </p:nvSpPr>
        <p:spPr>
          <a:xfrm>
            <a:off x="2031401" y="4480344"/>
            <a:ext cx="6264696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и скорости </a:t>
            </a:r>
          </a:p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на каждом уроке; </a:t>
            </a:r>
          </a:p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накопительный и итоговый контроль качества обучения;</a:t>
            </a:r>
          </a:p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скорости выполнения заданий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ашивка 19">
            <a:extLst>
              <a:ext uri="{FF2B5EF4-FFF2-40B4-BE49-F238E27FC236}">
                <a16:creationId xmlns:a16="http://schemas.microsoft.com/office/drawing/2014/main" xmlns="" id="{C10371AE-8651-9049-85DF-85B045FACD31}"/>
              </a:ext>
            </a:extLst>
          </p:cNvPr>
          <p:cNvSpPr/>
          <p:nvPr/>
        </p:nvSpPr>
        <p:spPr>
          <a:xfrm rot="5400000">
            <a:off x="1310499" y="2144590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>
            <a:extLst>
              <a:ext uri="{FF2B5EF4-FFF2-40B4-BE49-F238E27FC236}">
                <a16:creationId xmlns:a16="http://schemas.microsoft.com/office/drawing/2014/main" xmlns="" id="{69802DAD-8973-DA42-BFB1-694707795B04}"/>
              </a:ext>
            </a:extLst>
          </p:cNvPr>
          <p:cNvSpPr/>
          <p:nvPr/>
        </p:nvSpPr>
        <p:spPr>
          <a:xfrm rot="5400000">
            <a:off x="1310499" y="1958324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>
            <a:extLst>
              <a:ext uri="{FF2B5EF4-FFF2-40B4-BE49-F238E27FC236}">
                <a16:creationId xmlns:a16="http://schemas.microsoft.com/office/drawing/2014/main" xmlns="" id="{94AA9A89-FA14-984E-84E5-F4A4AC3B2A31}"/>
              </a:ext>
            </a:extLst>
          </p:cNvPr>
          <p:cNvSpPr/>
          <p:nvPr/>
        </p:nvSpPr>
        <p:spPr>
          <a:xfrm rot="5400000">
            <a:off x="1310499" y="3490791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>
            <a:extLst>
              <a:ext uri="{FF2B5EF4-FFF2-40B4-BE49-F238E27FC236}">
                <a16:creationId xmlns:a16="http://schemas.microsoft.com/office/drawing/2014/main" xmlns="" id="{C277385F-2554-044E-9D41-E47DAFD79F3C}"/>
              </a:ext>
            </a:extLst>
          </p:cNvPr>
          <p:cNvSpPr/>
          <p:nvPr/>
        </p:nvSpPr>
        <p:spPr>
          <a:xfrm rot="5400000">
            <a:off x="1310499" y="3304525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>
            <a:extLst>
              <a:ext uri="{FF2B5EF4-FFF2-40B4-BE49-F238E27FC236}">
                <a16:creationId xmlns:a16="http://schemas.microsoft.com/office/drawing/2014/main" xmlns="" id="{42164780-ED5B-B342-BD26-818328C0CD78}"/>
              </a:ext>
            </a:extLst>
          </p:cNvPr>
          <p:cNvSpPr/>
          <p:nvPr/>
        </p:nvSpPr>
        <p:spPr>
          <a:xfrm rot="5400000">
            <a:off x="1310499" y="4803125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>
            <a:extLst>
              <a:ext uri="{FF2B5EF4-FFF2-40B4-BE49-F238E27FC236}">
                <a16:creationId xmlns:a16="http://schemas.microsoft.com/office/drawing/2014/main" xmlns="" id="{27F3EB9B-1841-2543-AFC4-0FA1B5989416}"/>
              </a:ext>
            </a:extLst>
          </p:cNvPr>
          <p:cNvSpPr/>
          <p:nvPr/>
        </p:nvSpPr>
        <p:spPr>
          <a:xfrm rot="5400000">
            <a:off x="1310499" y="4616859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85FE7F54-1CD6-A247-A6F7-5B5E7FC8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1979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Возможности платформы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4E3819D0-9E6C-3749-B25E-9B57869E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73577"/>
              </p:ext>
            </p:extLst>
          </p:nvPr>
        </p:nvGraphicFramePr>
        <p:xfrm>
          <a:off x="21045" y="824625"/>
          <a:ext cx="9122955" cy="5623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643">
                  <a:extLst>
                    <a:ext uri="{9D8B030D-6E8A-4147-A177-3AD203B41FA5}">
                      <a16:colId xmlns:a16="http://schemas.microsoft.com/office/drawing/2014/main" xmlns="" val="10266608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750413829"/>
                    </a:ext>
                  </a:extLst>
                </a:gridCol>
                <a:gridCol w="1292786">
                  <a:extLst>
                    <a:ext uri="{9D8B030D-6E8A-4147-A177-3AD203B41FA5}">
                      <a16:colId xmlns:a16="http://schemas.microsoft.com/office/drawing/2014/main" xmlns="" val="1891766128"/>
                    </a:ext>
                  </a:extLst>
                </a:gridCol>
                <a:gridCol w="1463056">
                  <a:extLst>
                    <a:ext uri="{9D8B030D-6E8A-4147-A177-3AD203B41FA5}">
                      <a16:colId xmlns:a16="http://schemas.microsoft.com/office/drawing/2014/main" xmlns="" val="4085182064"/>
                    </a:ext>
                  </a:extLst>
                </a:gridCol>
                <a:gridCol w="1564638">
                  <a:extLst>
                    <a:ext uri="{9D8B030D-6E8A-4147-A177-3AD203B41FA5}">
                      <a16:colId xmlns:a16="http://schemas.microsoft.com/office/drawing/2014/main" xmlns="" val="2704598722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xmlns="" val="607817826"/>
                    </a:ext>
                  </a:extLst>
                </a:gridCol>
              </a:tblGrid>
              <a:tr h="675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Уровни доступа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СТАРТ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C8E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УВЕРЕННЫЙ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ЭКСПЕРТ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ПАРТНЕР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456418"/>
                  </a:ext>
                </a:extLst>
              </a:tr>
              <a:tr h="1709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реализации обучения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71" marR="67671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Самостоятельное </a:t>
                      </a:r>
                      <a:r>
                        <a:rPr lang="ru-RU" sz="1100" dirty="0" smtClean="0">
                          <a:effectLst/>
                        </a:rPr>
                        <a:t>дистанционное  обучение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на образовательной платформе 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с</a:t>
                      </a:r>
                      <a:r>
                        <a:rPr lang="ru-RU" sz="1100" baseline="0" dirty="0" smtClean="0">
                          <a:effectLst/>
                        </a:rPr>
                        <a:t> использованием</a:t>
                      </a:r>
                      <a:br>
                        <a:rPr lang="ru-RU" sz="1100" baseline="0" dirty="0" smtClean="0">
                          <a:effectLst/>
                        </a:rPr>
                      </a:br>
                      <a:r>
                        <a:rPr lang="ru-RU" sz="1100" baseline="0" dirty="0" smtClean="0">
                          <a:effectLst/>
                        </a:rPr>
                        <a:t>печатных пособий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Дистанционное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с учителем</a:t>
                      </a:r>
                      <a:br>
                        <a:rPr lang="ru-RU" sz="1100" dirty="0" smtClean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Очно-дистанционное 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с участием учителя и методиста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Очное с погружением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платформе</a:t>
                      </a:r>
                      <a:r>
                        <a:rPr lang="ru-RU" sz="1100" baseline="0" dirty="0" smtClean="0">
                          <a:effectLst/>
                        </a:rPr>
                        <a:t> с интерактивным взаимодействием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Активное обучение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>
                          <a:effectLst/>
                        </a:rPr>
                        <a:t>совместных проектах,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с </a:t>
                      </a:r>
                      <a:r>
                        <a:rPr lang="ru-RU" sz="1100" dirty="0">
                          <a:effectLst/>
                        </a:rPr>
                        <a:t>постепенной сменой роли обучающегося на роль способного научить других  </a:t>
                      </a:r>
                      <a:r>
                        <a:rPr lang="ru-RU" sz="1100" dirty="0" smtClean="0">
                          <a:effectLst/>
                        </a:rPr>
                        <a:t>(групповое взаимодействие,</a:t>
                      </a:r>
                      <a:r>
                        <a:rPr lang="ru-RU" sz="1100" baseline="0" dirty="0" smtClean="0">
                          <a:effectLst/>
                        </a:rPr>
                        <a:t> взаимодействие в парах</a:t>
                      </a:r>
                      <a:r>
                        <a:rPr lang="ru-RU" sz="1100" dirty="0" smtClean="0">
                          <a:effectLst/>
                        </a:rPr>
                        <a:t>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840157"/>
                  </a:ext>
                </a:extLst>
              </a:tr>
              <a:tr h="1384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Индивидуализация сопровождения обучения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71" marR="67671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Куратор </a:t>
                      </a:r>
                      <a:r>
                        <a:rPr lang="ru-RU" sz="1100" dirty="0">
                          <a:effectLst/>
                        </a:rPr>
                        <a:t>группы обучающихся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Консультант </a:t>
                      </a:r>
                      <a:r>
                        <a:rPr lang="ru-RU" sz="1100" dirty="0">
                          <a:effectLst/>
                        </a:rPr>
                        <a:t>группы </a:t>
                      </a:r>
                      <a:r>
                        <a:rPr lang="ru-RU" sz="1100" dirty="0" smtClean="0">
                          <a:effectLst/>
                        </a:rPr>
                        <a:t>обучающихся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(до 15 чел)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Личный </a:t>
                      </a:r>
                      <a:r>
                        <a:rPr lang="ru-RU" sz="1100" dirty="0">
                          <a:effectLst/>
                        </a:rPr>
                        <a:t>кабинет обучающегося</a:t>
                      </a:r>
                      <a:r>
                        <a:rPr lang="ru-RU" sz="1100" dirty="0" smtClean="0"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Индивидуальный методист-консультант.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Карта </a:t>
                      </a:r>
                      <a:r>
                        <a:rPr lang="ru-RU" sz="1100" dirty="0">
                          <a:effectLst/>
                        </a:rPr>
                        <a:t>динамики достижений обучающегося</a:t>
                      </a:r>
                      <a:r>
                        <a:rPr lang="ru-RU" sz="1100" dirty="0" smtClean="0">
                          <a:effectLst/>
                        </a:rPr>
                        <a:t>;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Планирование </a:t>
                      </a:r>
                      <a:r>
                        <a:rPr lang="ru-RU" sz="1100" dirty="0">
                          <a:effectLst/>
                        </a:rPr>
                        <a:t>графика занятий с учетом запроса слушателя;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Индивидуальное 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учебно-методическое </a:t>
                      </a:r>
                      <a:r>
                        <a:rPr lang="ru-RU" sz="1100" dirty="0">
                          <a:effectLst/>
                        </a:rPr>
                        <a:t>сопровождение  </a:t>
                      </a:r>
                      <a:r>
                        <a:rPr lang="ru-RU" sz="1100" dirty="0" smtClean="0">
                          <a:effectLst/>
                        </a:rPr>
                        <a:t>обучающегося;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Оптимизация </a:t>
                      </a:r>
                      <a:r>
                        <a:rPr lang="ru-RU" sz="1100" dirty="0">
                          <a:effectLst/>
                        </a:rPr>
                        <a:t>контента курса к запросам обучающегося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558099"/>
                  </a:ext>
                </a:extLst>
              </a:tr>
              <a:tr h="1367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Преподавательский состав курса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71" marR="67671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Методист курса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Педагоги</a:t>
                      </a:r>
                      <a:r>
                        <a:rPr lang="ru-RU" sz="1100" dirty="0">
                          <a:effectLst/>
                        </a:rPr>
                        <a:t>, имеющие профессиональный опыт в соответствующей области обучения;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Ведущие </a:t>
                      </a:r>
                      <a:r>
                        <a:rPr lang="ru-RU" sz="1100" dirty="0">
                          <a:effectLst/>
                        </a:rPr>
                        <a:t>специалисты, специализирующиеся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>
                          <a:effectLst/>
                        </a:rPr>
                        <a:t>соответствующей узкой области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Заслуженные </a:t>
                      </a:r>
                      <a:r>
                        <a:rPr lang="ru-RU" sz="1100" dirty="0">
                          <a:effectLst/>
                        </a:rPr>
                        <a:t>педагоги, лауреаты и победители конкурсов,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эксперты </a:t>
                      </a:r>
                      <a:r>
                        <a:rPr lang="ru-RU" sz="1100" dirty="0">
                          <a:effectLst/>
                        </a:rPr>
                        <a:t>в области обучения;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ППС </a:t>
                      </a:r>
                      <a:r>
                        <a:rPr lang="ru-RU" sz="1100" dirty="0">
                          <a:effectLst/>
                        </a:rPr>
                        <a:t>из числа кандидатов наук;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Авторы-разработчики </a:t>
                      </a:r>
                      <a:r>
                        <a:rPr lang="ru-RU" sz="1100" dirty="0">
                          <a:effectLst/>
                        </a:rPr>
                        <a:t>изучаемого </a:t>
                      </a:r>
                      <a:r>
                        <a:rPr lang="ru-RU" sz="1100" dirty="0" smtClean="0">
                          <a:effectLst/>
                        </a:rPr>
                        <a:t>контента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и контрольно-измерительных материалов;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1" marR="67671" marT="0" marB="0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74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6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Платформа дистанционного обучения 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5" t="7186" b="9985"/>
          <a:stretch/>
        </p:blipFill>
        <p:spPr>
          <a:xfrm>
            <a:off x="39766" y="764704"/>
            <a:ext cx="7484562" cy="34855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" t="7215" r="-190" b="4812"/>
          <a:stretch/>
        </p:blipFill>
        <p:spPr>
          <a:xfrm>
            <a:off x="2233534" y="2996952"/>
            <a:ext cx="6876256" cy="33963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4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Дизайн 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488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курсах используются:</a:t>
            </a:r>
          </a:p>
          <a:p>
            <a:r>
              <a:rPr lang="ru-RU" dirty="0" err="1" smtClean="0"/>
              <a:t>Видеолекция</a:t>
            </a:r>
            <a:r>
              <a:rPr lang="ru-RU" dirty="0" smtClean="0"/>
              <a:t> с интерактивными элементами</a:t>
            </a:r>
            <a:endParaRPr lang="ru-RU" dirty="0"/>
          </a:p>
          <a:p>
            <a:r>
              <a:rPr lang="ru-RU" dirty="0"/>
              <a:t>Презентация</a:t>
            </a:r>
          </a:p>
          <a:p>
            <a:r>
              <a:rPr lang="ru-RU" dirty="0" smtClean="0"/>
              <a:t>Интерактивный диалог</a:t>
            </a:r>
          </a:p>
          <a:p>
            <a:r>
              <a:rPr lang="ru-RU" dirty="0" smtClean="0"/>
              <a:t>Тестовые учебные задания</a:t>
            </a:r>
          </a:p>
          <a:p>
            <a:r>
              <a:rPr lang="ru-RU" dirty="0" smtClean="0"/>
              <a:t>Задания в формате КИМ ГИА 2020</a:t>
            </a:r>
          </a:p>
        </p:txBody>
      </p:sp>
    </p:spTree>
    <p:extLst>
      <p:ext uri="{BB962C8B-B14F-4D97-AF65-F5344CB8AC3E}">
        <p14:creationId xmlns:p14="http://schemas.microsoft.com/office/powerpoint/2010/main" val="1050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94679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Интерактивный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диалог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6" t="11240" r="11364" b="6896"/>
          <a:stretch/>
        </p:blipFill>
        <p:spPr>
          <a:xfrm>
            <a:off x="-36512" y="836712"/>
            <a:ext cx="5416489" cy="3377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50101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Тестовые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задания на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заполнение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пропусков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268760"/>
            <a:ext cx="22322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Тестовые задания на перемещение слов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1047" y="1484784"/>
            <a:ext cx="18002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380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Экспертные проекты института</vt:lpstr>
      <vt:lpstr>Презентация PowerPoint</vt:lpstr>
      <vt:lpstr>Презентация PowerPoint</vt:lpstr>
      <vt:lpstr>Платформа дистанционного обучения </vt:lpstr>
      <vt:lpstr>Дизайн курса</vt:lpstr>
      <vt:lpstr>Интерактивный диалог</vt:lpstr>
      <vt:lpstr>Тестовые задания на  заполнение пропусков</vt:lpstr>
      <vt:lpstr>Тестовые задания на перемещение слов</vt:lpstr>
      <vt:lpstr>ЭССЕ</vt:lpstr>
      <vt:lpstr>Тестовые задания на выбор из списков</vt:lpstr>
      <vt:lpstr>Практика</vt:lpstr>
      <vt:lpstr>Учебные материалы</vt:lpstr>
      <vt:lpstr>Отчёты</vt:lpstr>
      <vt:lpstr>Статистика: отслеживание прогресса обучающихся</vt:lpstr>
      <vt:lpstr>Статистика: отчет о достижениях учащихся  по каждому курсу </vt:lpstr>
      <vt:lpstr>Статистика: наблюдение за прогрессом групп</vt:lpstr>
      <vt:lpstr>Отчёты</vt:lpstr>
      <vt:lpstr>Направления дистанционного образования  АНО ДПО «Национальный институт качества образования» Апрель-июнь 2020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Loly</dc:creator>
  <cp:lastModifiedBy>liu</cp:lastModifiedBy>
  <cp:revision>266</cp:revision>
  <dcterms:created xsi:type="dcterms:W3CDTF">2014-11-12T12:33:07Z</dcterms:created>
  <dcterms:modified xsi:type="dcterms:W3CDTF">2020-04-17T16:03:07Z</dcterms:modified>
</cp:coreProperties>
</file>