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0" r:id="rId3"/>
    <p:sldId id="281" r:id="rId4"/>
    <p:sldId id="256" r:id="rId5"/>
    <p:sldId id="265" r:id="rId6"/>
    <p:sldId id="269" r:id="rId7"/>
    <p:sldId id="257" r:id="rId8"/>
    <p:sldId id="264" r:id="rId9"/>
    <p:sldId id="266" r:id="rId10"/>
    <p:sldId id="258" r:id="rId11"/>
    <p:sldId id="259" r:id="rId12"/>
    <p:sldId id="267" r:id="rId13"/>
    <p:sldId id="268" r:id="rId14"/>
    <p:sldId id="261" r:id="rId15"/>
    <p:sldId id="262" r:id="rId16"/>
    <p:sldId id="260" r:id="rId17"/>
    <p:sldId id="275" r:id="rId18"/>
    <p:sldId id="270" r:id="rId19"/>
    <p:sldId id="271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9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38437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(размышления по итогам экспертизы конкурсных материалов )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7232848" cy="72008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7864" y="4725144"/>
            <a:ext cx="5256584" cy="13681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Завадская Елена Николаевна,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методист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отдела развития образовательных систем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ГАУ ДПО «ИРО ПК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конкурса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/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научно-методического потенциала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педагогов Пермского края;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 распространение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инновационного опыта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педагогов Пермского края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использовании этнокультурного и краеведческого содержания в образовании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творческих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начинаний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340768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 номинация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Экологическая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история и традиции народов Пермского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края»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данную номинацию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принимаются: 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планы-конспекты занятий и уроков, сценарии мероприятий, разработки экскурсий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разработки игр, интеллектуальных и творческих задач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которых используются народный фольклор, народные знания о животных и растениях, этические принципы, связанные с природным миром и природными ресурсами (например, сведении о животных в народных сказках, об использовании дикорастущих растений в народной кухне, о почитании некоторых видов птиц и т.п.), а также исторические сведения о природных изменениях, природопользовании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природосбережении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Пермском крае;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5805264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8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 номинация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Экологическая история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традиции народов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Пермского края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данную номинацию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принимаются: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планы-конспекты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уроков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сценарии мероприятий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разработки экскурсий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разработки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игр, интеллектуальных и творческих задач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которых используются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народный фольклор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народные знания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животных и растениях,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этические принципы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связанные с природным миром и природными ресурсами (например, сведении о животных в народных сказках, об использовании дикорастущих растений в народной кухне, о почитании некоторых видов птиц и т.п.), а также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исторические 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природных изменениях, природопользовании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природосбережении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Пермском крае;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556792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8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СамаСебе_дляСправки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Экологическая история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экоистория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—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междисциплинарное научное направление, изучающее историю взаимоотношений человека и природы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КОНКУРСНЫМ МАТЕРИАЛАМ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каждого участника номинации принимается только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один продукт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Все материалы 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должны быть авторскими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в случае использования для разработки трудов других авторов, дать сноску на них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должны включать следующую информацию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А) автор продукта (ФИО, должность, место работы),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Б) вид продукта (план-конспект, сценарий, проект и т.п.),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В) возрастная категория обучающихся, на которую ориентирована образовательная деятельность,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Г) цель,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Д) планируемые результаты: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</a:rPr>
              <a:t>Е) формы диагностики достижения результатов или рефлексии.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sz="51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7064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ТРЕБОВАНИЯ 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b="1" i="1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образовательных проектов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возможна следующая структура: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Общие сведения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(руководитель, база реализации, срок реализации, возрастная категория обучающихся),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Актуальность темы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проекта,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Цели, задачи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План реализации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Д)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Ресурсное обеспечение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Риски проекта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З)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Приложения проекта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Материалы на родных (не русском) языках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должны сопровождаться переводом или комментариями на русском языке.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Материалы принимаются в формате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6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  <a:endParaRPr lang="ru-RU" sz="3200" dirty="0"/>
          </a:p>
        </p:txBody>
      </p:sp>
      <p:pic>
        <p:nvPicPr>
          <p:cNvPr id="1026" name="Picture 2" descr="C:\Users\Лена\Desktop\зима, чай\шаблон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064896" cy="5472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1907704" y="1484784"/>
            <a:ext cx="4968552" cy="115212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направленность на достижение образовательных результатов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7584" y="2996952"/>
            <a:ext cx="4104456" cy="72008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научность, логичность, последовательность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3717032"/>
            <a:ext cx="4536504" cy="100811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новизна, оригинальность,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67744" y="4941168"/>
            <a:ext cx="4320480" cy="122413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Использование регионального краеведческого и этнокультурного материала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7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056" y="2924944"/>
            <a:ext cx="3168352" cy="1800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средство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профессионального рост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3717032"/>
            <a:ext cx="3384376" cy="1800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средство профессиональной самореализации 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836712"/>
            <a:ext cx="5472608" cy="172819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это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как средство профессионального роста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о чем (над чем) подумать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№1 из конкурсных материалов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детей к культуре русского народа через игры и  знакомство традициями празднования  Троицы.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Продолжать знакомить детей с культурой и  историей своего народа. Воспитывать чувство патриотизма и любви к своей Родине;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Пополнить   знания детей о самом почитаемом дереве в России – березе;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Приучать  детей бережному отношению к окружающей природе.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ближе ознакомятся с традициями празднования русского народного праздника Троицы, у детей конкретизируются знания о березе, его пользе.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F:\Новая папка (2)\Новая папка\ИСТОРИЯ, ОБРАЗ-ИЕ\2016-17 уч.г\внб - КПК для экспертов ОГЭ\кн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297827"/>
            <a:ext cx="1656184" cy="13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как средство профессионального роста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о чем (над чем) подумать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№2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конкурсных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Встреча-интервью с интересным человеком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развитие патриотизма, любви, экологической культуры и активной жизненной позиции детей начальной школы.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 формировать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чувство гордости за свою Родину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уважение к народным традициям, к труду своих односельчан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нравственные качества, нормы поведения с учётом культурных традиций родного края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F:\Новая папка (2)\Новая папка\ИСТОРИЯ, ОБРАЗ-ИЕ\2016-17 уч.г\внб - КПК для экспертов ОГЭ\кн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301208"/>
            <a:ext cx="1656184" cy="13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Три основных тезиса в рамках одного короткого выступления: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«Этнокультурное образование как насущная потребность в условиях современного поликультурного общества»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«Верно сформулированная личностная мотивация -  один из факторов  успешного участия в Конкурсе»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 то, как очень важно уметь читать Положение о Конкурсе глазами эксперта…»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как средство профессионального роста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о чем (над чем) подумать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№3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конкурсных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 мастер-класс для подростков «Круговая парная плясовая «Ах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чувиль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ты мой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чувиль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 к культурному наследию народа через фольклор и плясовую.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Познакомить и разучить народную парную плясовую «Ах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чувиль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ты мой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чувиль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Расширить знание о народном творчестве.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Вызвать желание красиво и плавно двигаться.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Развивать чувство ритма, координацию движений, чувство юмора.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Воспитывать уважение к опыту прошлых  поколений.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Формировать осознание подростком устойчивых нравственных норм и правильное поведение в обществе.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F:\Новая папка (2)\Новая папка\ИСТОРИЯ, ОБРАЗ-ИЕ\2016-17 уч.г\внб - КПК для экспертов ОГЭ\кн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7816" y="5301208"/>
            <a:ext cx="1656184" cy="13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Профессиональный конкурс – как средство профессионального роста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Есть о чем (над чем) подумать</a:t>
            </a:r>
            <a:r>
              <a:rPr lang="ru-RU" b="1" dirty="0" smtClean="0">
                <a:solidFill>
                  <a:srgbClr val="FF0000"/>
                </a:solidFill>
              </a:rPr>
              <a:t>…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из конкурсных материалов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Мини мастер-класс для подростков «Круговая парная плясовая «Ах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чувиль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ты мой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чувиль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/>
              <a:t>Текст песни: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Пойду ль я в поле погуляю (2р),</a:t>
            </a:r>
          </a:p>
          <a:p>
            <a:pPr>
              <a:buNone/>
            </a:pPr>
            <a:r>
              <a:rPr lang="ru-RU" dirty="0" smtClean="0"/>
              <a:t>Белую березу </a:t>
            </a:r>
            <a:r>
              <a:rPr lang="ru-RU" dirty="0" err="1" smtClean="0"/>
              <a:t>заломаю</a:t>
            </a:r>
            <a:r>
              <a:rPr lang="ru-RU" dirty="0" smtClean="0"/>
              <a:t> (2р),</a:t>
            </a:r>
          </a:p>
          <a:p>
            <a:pPr>
              <a:buNone/>
            </a:pPr>
            <a:r>
              <a:rPr lang="ru-RU" dirty="0" smtClean="0"/>
              <a:t>Сделаю с березы балалайку (2р),</a:t>
            </a:r>
          </a:p>
          <a:p>
            <a:pPr>
              <a:buNone/>
            </a:pPr>
            <a:r>
              <a:rPr lang="ru-RU" dirty="0" smtClean="0"/>
              <a:t>Стану в балалайку </a:t>
            </a:r>
            <a:r>
              <a:rPr lang="ru-RU" dirty="0" err="1" smtClean="0"/>
              <a:t>играти</a:t>
            </a:r>
            <a:r>
              <a:rPr lang="ru-RU" dirty="0" smtClean="0"/>
              <a:t> (2р),</a:t>
            </a:r>
          </a:p>
          <a:p>
            <a:pPr>
              <a:buNone/>
            </a:pPr>
            <a:r>
              <a:rPr lang="ru-RU" dirty="0" smtClean="0"/>
              <a:t>Старого  мужа </a:t>
            </a:r>
            <a:r>
              <a:rPr lang="ru-RU" dirty="0" err="1" smtClean="0"/>
              <a:t>потешати</a:t>
            </a:r>
            <a:r>
              <a:rPr lang="ru-RU" dirty="0" smtClean="0"/>
              <a:t> (2р),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Встань ко ты старый, </a:t>
            </a:r>
            <a:r>
              <a:rPr lang="ru-RU" dirty="0" err="1" smtClean="0"/>
              <a:t>подивися</a:t>
            </a:r>
            <a:r>
              <a:rPr lang="ru-RU" dirty="0" smtClean="0"/>
              <a:t> (2р),</a:t>
            </a:r>
          </a:p>
          <a:p>
            <a:pPr>
              <a:buNone/>
            </a:pPr>
            <a:r>
              <a:rPr lang="ru-RU" dirty="0" smtClean="0"/>
              <a:t>На тебе лоханка, умойся (2р),</a:t>
            </a:r>
          </a:p>
          <a:p>
            <a:pPr>
              <a:buNone/>
            </a:pPr>
            <a:r>
              <a:rPr lang="ru-RU" dirty="0" smtClean="0"/>
              <a:t>На тебе рогожка, </a:t>
            </a:r>
            <a:r>
              <a:rPr lang="ru-RU" dirty="0" err="1" smtClean="0"/>
              <a:t>утрися</a:t>
            </a:r>
            <a:r>
              <a:rPr lang="ru-RU" dirty="0" smtClean="0"/>
              <a:t> (2р),</a:t>
            </a:r>
          </a:p>
          <a:p>
            <a:pPr>
              <a:buNone/>
            </a:pPr>
            <a:r>
              <a:rPr lang="ru-RU" dirty="0" smtClean="0"/>
              <a:t>На тебе бороздка, </a:t>
            </a:r>
            <a:r>
              <a:rPr lang="ru-RU" dirty="0" err="1" smtClean="0"/>
              <a:t>причешися</a:t>
            </a:r>
            <a:r>
              <a:rPr lang="ru-RU" dirty="0" smtClean="0"/>
              <a:t> (2р),</a:t>
            </a:r>
          </a:p>
          <a:p>
            <a:pPr>
              <a:buNone/>
            </a:pPr>
            <a:r>
              <a:rPr lang="ru-RU" dirty="0" smtClean="0"/>
              <a:t>На тебе сухарь, </a:t>
            </a:r>
            <a:r>
              <a:rPr lang="ru-RU" dirty="0" err="1" smtClean="0"/>
              <a:t>подавися</a:t>
            </a:r>
            <a:r>
              <a:rPr lang="ru-RU" dirty="0" smtClean="0"/>
              <a:t> (2р)!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Припев: </a:t>
            </a:r>
            <a:r>
              <a:rPr lang="ru-RU" dirty="0" smtClean="0"/>
              <a:t>         Ах </a:t>
            </a:r>
            <a:r>
              <a:rPr lang="ru-RU" dirty="0" err="1" smtClean="0"/>
              <a:t>чувиль</a:t>
            </a:r>
            <a:r>
              <a:rPr lang="ru-RU" dirty="0" smtClean="0"/>
              <a:t>, да мой </a:t>
            </a:r>
            <a:r>
              <a:rPr lang="ru-RU" dirty="0" err="1" smtClean="0"/>
              <a:t>чувиль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Да </a:t>
            </a:r>
            <a:r>
              <a:rPr lang="ru-RU" dirty="0" err="1" smtClean="0"/>
              <a:t>чувель</a:t>
            </a:r>
            <a:r>
              <a:rPr lang="ru-RU" dirty="0" smtClean="0"/>
              <a:t> </a:t>
            </a:r>
            <a:r>
              <a:rPr lang="ru-RU" dirty="0" err="1" smtClean="0"/>
              <a:t>навель</a:t>
            </a:r>
            <a:r>
              <a:rPr lang="ru-RU" dirty="0" smtClean="0"/>
              <a:t> </a:t>
            </a:r>
            <a:r>
              <a:rPr lang="ru-RU" dirty="0" err="1" smtClean="0"/>
              <a:t>навелью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Еще чудо </a:t>
            </a:r>
            <a:r>
              <a:rPr lang="ru-RU" dirty="0" err="1" smtClean="0"/>
              <a:t>первочудо</a:t>
            </a:r>
            <a:r>
              <a:rPr lang="ru-RU" dirty="0" smtClean="0"/>
              <a:t> , </a:t>
            </a:r>
            <a:r>
              <a:rPr lang="ru-RU" dirty="0" err="1" smtClean="0"/>
              <a:t>чудородие</a:t>
            </a:r>
            <a:r>
              <a:rPr lang="ru-RU" dirty="0" smtClean="0"/>
              <a:t> мое!</a:t>
            </a:r>
          </a:p>
          <a:p>
            <a:pPr>
              <a:buNone/>
            </a:pPr>
            <a:endParaRPr lang="ru-RU" dirty="0" smtClean="0"/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4008" y="2132856"/>
            <a:ext cx="4392488" cy="38884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Задание: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Оцените </a:t>
            </a:r>
            <a:r>
              <a:rPr lang="ru-RU" dirty="0" smtClean="0">
                <a:solidFill>
                  <a:schemeClr val="bg1"/>
                </a:solidFill>
              </a:rPr>
              <a:t>данный материал </a:t>
            </a:r>
            <a:r>
              <a:rPr lang="ru-RU" dirty="0" smtClean="0">
                <a:solidFill>
                  <a:schemeClr val="bg1"/>
                </a:solidFill>
              </a:rPr>
              <a:t>с позиции эксперта. Обратите внимание на соответствие поставленных автором  задач и используемого в работе с подростками материала  (песни)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Представьте себя в роли коллеги автора материалов. Прежде чем отправить текст на Конкурс, он обратился к Вам за помощью. Что бы Вы ему посоветовали в исправить? 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0734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Уважаемые коллеги! БЛАГОДАРЮ ВАС ЗА </a:t>
            </a:r>
            <a:r>
              <a:rPr lang="ru-RU" sz="4000" b="1" dirty="0" smtClean="0">
                <a:solidFill>
                  <a:srgbClr val="0070C0"/>
                </a:solidFill>
              </a:rPr>
              <a:t>ВНИМАНИЕ!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Желаю </a:t>
            </a:r>
            <a:r>
              <a:rPr lang="ru-RU" sz="4000" b="1" dirty="0" smtClean="0">
                <a:solidFill>
                  <a:srgbClr val="0070C0"/>
                </a:solidFill>
              </a:rPr>
              <a:t>всем неиссякаемого </a:t>
            </a:r>
            <a:r>
              <a:rPr lang="ru-RU" sz="4000" b="1" dirty="0" smtClean="0">
                <a:solidFill>
                  <a:srgbClr val="0070C0"/>
                </a:solidFill>
              </a:rPr>
              <a:t>источника творчества!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Удачи и успехов!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5" name="Picture 2" descr="d:\Users\Zavadskaja-EN\Desktop\ФлК\motto.net.ua-88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12233">
            <a:off x="570420" y="4408327"/>
            <a:ext cx="1776348" cy="111021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2" descr="d:\Users\Zavadskaja-EN\Desktop\ФлК\картинки Новый год\9443400644-svet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085184"/>
            <a:ext cx="1987115" cy="132474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3" descr="d:\Users\Zavadskaja-EN\Desktop\ФлК\картинки Новый год\zwalls.ru-441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73036">
            <a:off x="6708358" y="4556189"/>
            <a:ext cx="2048227" cy="115212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очень разные, но 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d683e5e58bca3c5534cddf161a78ee81!!!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04407">
            <a:off x="772040" y="1501250"/>
            <a:ext cx="3714750" cy="3714750"/>
          </a:xfrm>
          <a:prstGeom prst="rect">
            <a:avLst/>
          </a:prstGeom>
          <a:noFill/>
        </p:spPr>
      </p:pic>
      <p:pic>
        <p:nvPicPr>
          <p:cNvPr id="1027" name="Picture 3" descr="F:\Children-of-different-nations!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9104">
            <a:off x="4860032" y="1412776"/>
            <a:ext cx="3549774" cy="3478779"/>
          </a:xfrm>
          <a:prstGeom prst="rect">
            <a:avLst/>
          </a:prstGeom>
          <a:noFill/>
        </p:spPr>
      </p:pic>
      <p:pic>
        <p:nvPicPr>
          <p:cNvPr id="1028" name="Picture 4" descr="F:\3126827!!!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717032"/>
            <a:ext cx="4149713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68052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«</a:t>
            </a:r>
            <a:r>
              <a:rPr lang="ru-RU" b="1" dirty="0">
                <a:latin typeface="Times New Roman"/>
                <a:ea typeface="Times New Roman"/>
              </a:rPr>
              <a:t>Этнокультурное образование: традиции и современные технологии»</a:t>
            </a:r>
            <a:br>
              <a:rPr lang="ru-RU" b="1" dirty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</a:rPr>
              <a:t>по </a:t>
            </a:r>
            <a:r>
              <a:rPr lang="ru-RU" sz="3600" b="1" dirty="0">
                <a:latin typeface="Times New Roman"/>
                <a:ea typeface="Times New Roman"/>
              </a:rPr>
              <a:t>теме «Природа и человек» </a:t>
            </a:r>
            <a:endParaRPr lang="ru-RU" sz="3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0648"/>
            <a:ext cx="5688632" cy="122413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итаем 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Положение о </a:t>
            </a:r>
            <a:r>
              <a:rPr lang="ru-RU" sz="20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Конкурсе глазами эксперта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495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075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47260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Этнокультурное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образование: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традиции и современные технологии</a:t>
            </a:r>
            <a:r>
              <a:rPr lang="ru-RU" b="1" dirty="0" smtClean="0">
                <a:latin typeface="Times New Roman"/>
                <a:ea typeface="Times New Roman"/>
              </a:rPr>
              <a:t>»</a:t>
            </a:r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</a:rPr>
              <a:t>по </a:t>
            </a:r>
            <a:r>
              <a:rPr lang="ru-RU" sz="3600" b="1" dirty="0">
                <a:latin typeface="Times New Roman"/>
                <a:ea typeface="Times New Roman"/>
              </a:rPr>
              <a:t>теме «Природа и человек»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65304"/>
            <a:ext cx="6400800" cy="72008"/>
          </a:xfrm>
        </p:spPr>
        <p:txBody>
          <a:bodyPr>
            <a:normAutofit fontScale="25000" lnSpcReduction="20000"/>
          </a:bodyPr>
          <a:lstStyle/>
          <a:p>
            <a:endParaRPr lang="ru-RU" sz="2800" b="1" dirty="0" smtClean="0">
              <a:solidFill>
                <a:schemeClr val="tx2"/>
              </a:solidFill>
              <a:latin typeface="Times New Roman"/>
              <a:ea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5373216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5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#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СамаСебе_дляСправки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Этнокультура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совокупность традиционных ценностей, отношений и поведенческих особенностей, воплощенных в материальной, духовной, социальной жизнедеятельности этноса, сложившихся в прошлом, развивающихся в исторической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социодинамике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постоянно обогащающих этнической спецификой культуру в различных формах самореализации людей.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Этнокультурное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образование –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направленное на сохранение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этнокультурной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идентичности личности путем приобщения к родному языку и культуре с одновременным освоением ценностей мировой культуры</a:t>
            </a:r>
          </a:p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Мультикультурали́зм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политика, направленная на сохранение и развитие в отдельно взятой стране и в мире в целом культурных различий, и обосновывающая такую политику теория или идеология.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Мультикультурализм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противопоставляется концепции «плавильного котла», где предполагается слияние всех культур в одну. В качестве примеров можно привести Канаду, где культивируется подход к различным культурам как частям одной мозаики, и США, где традиционно провозглашалась концепция «плавильного котла», но в настоящее время более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политкорректной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признана концепция «салатницы».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развитие и поддержку творческой деятельности педагогических работников по обновлению этнокультурного и краеведческого содержания образования в условиях реализации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требований ФГОС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5589240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6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развитие и поддержку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творческой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деятельности педагогических работников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обновлению </a:t>
            </a: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этнокультурного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краеведческого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содержания образования в </a:t>
            </a:r>
            <a:r>
              <a:rPr lang="ru-RU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условиях реализации требований </a:t>
            </a:r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endParaRPr lang="ru-RU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484784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6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 конкурса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научно-методического потенциала педагогов Пермского края;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распространение инновационного опыта педагогов Пермского края в использовании этнокультурного и краеведческого содержания в образовании;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творческих начинаний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5589240"/>
            <a:ext cx="3600400" cy="72008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читаем Положение о Конкурсе, структурируем 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текст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2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796</Words>
  <Application>Microsoft Office PowerPoint</Application>
  <PresentationFormat>Экран (4:3)</PresentationFormat>
  <Paragraphs>164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Профессиональный конкурс – это … (размышления по итогам экспертизы конкурсных материалов )</vt:lpstr>
      <vt:lpstr>Три основных тезиса в рамках одного короткого выступления:</vt:lpstr>
      <vt:lpstr>Мы очень разные, но мы вместе!</vt:lpstr>
      <vt:lpstr>  «Этнокультурное образование: традиции и современные технологии»  по теме «Природа и человек» </vt:lpstr>
      <vt:lpstr> «Этнокультурное образование: традиции и современные технологии» по теме «Природа и человек» </vt:lpstr>
      <vt:lpstr>#СамаСебе_дляСправки</vt:lpstr>
      <vt:lpstr>Конкурс направлен …</vt:lpstr>
      <vt:lpstr>Конкурс направлен …</vt:lpstr>
      <vt:lpstr>Задачи конкурса: </vt:lpstr>
      <vt:lpstr>Задачи конкурса: </vt:lpstr>
      <vt:lpstr>1 номинация – «Экологическая история и традиции народов Пермского края»</vt:lpstr>
      <vt:lpstr>1 номинация – Экологическая история и традиции народов Пермского края</vt:lpstr>
      <vt:lpstr>#СамаСебе_дляСправки</vt:lpstr>
      <vt:lpstr>ТРЕБОВАНИЯ К КОНКУРСНЫМ МАТЕРИАЛАМ</vt:lpstr>
      <vt:lpstr>ТРЕБОВАНИЯ К МАТЕРИАЛАМ</vt:lpstr>
      <vt:lpstr>Критерии оценки</vt:lpstr>
      <vt:lpstr>Слайд 17</vt:lpstr>
      <vt:lpstr>Профессиональный конкурс – как средство профессионального роста</vt:lpstr>
      <vt:lpstr>Профессиональный конкурс – как средство профессионального роста</vt:lpstr>
      <vt:lpstr>Профессиональный конкурс – как средство профессионального роста</vt:lpstr>
      <vt:lpstr>Профессиональный конкурс – как средство профессионального роста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«Этнокультурное образование: традиции и современные технологии»  по теме «Природа и человек» </dc:title>
  <dc:creator>Лена</dc:creator>
  <cp:lastModifiedBy>Zavadskaja-EN</cp:lastModifiedBy>
  <cp:revision>29</cp:revision>
  <dcterms:created xsi:type="dcterms:W3CDTF">2017-12-12T16:23:42Z</dcterms:created>
  <dcterms:modified xsi:type="dcterms:W3CDTF">2017-12-12T13:13:17Z</dcterms:modified>
</cp:coreProperties>
</file>