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1" r:id="rId3"/>
    <p:sldId id="260" r:id="rId4"/>
    <p:sldId id="261" r:id="rId5"/>
    <p:sldId id="288" r:id="rId6"/>
    <p:sldId id="280" r:id="rId7"/>
    <p:sldId id="276" r:id="rId8"/>
    <p:sldId id="263" r:id="rId9"/>
    <p:sldId id="267" r:id="rId10"/>
    <p:sldId id="282" r:id="rId11"/>
    <p:sldId id="283" r:id="rId12"/>
    <p:sldId id="284" r:id="rId13"/>
    <p:sldId id="285" r:id="rId14"/>
    <p:sldId id="286" r:id="rId15"/>
    <p:sldId id="268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CC"/>
    <a:srgbClr val="FF99FF"/>
    <a:srgbClr val="FF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02" y="-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F81E-5909-4905-ADB8-42A6F9FF931E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6217F-A302-43FF-80CD-F27C1931AA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655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6217F-A302-43FF-80CD-F27C1931AA4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479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552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314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353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873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258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513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0888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118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9528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5922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486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CE745-6D77-4B44-BE63-62C089501F35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D8D7-BB17-4BFE-AEE3-2E324A9F9F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757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06471" y="5315215"/>
            <a:ext cx="9144000" cy="1021740"/>
          </a:xfrm>
        </p:spPr>
        <p:txBody>
          <a:bodyPr>
            <a:normAutofit fontScale="90000"/>
          </a:bodyPr>
          <a:lstStyle/>
          <a:p>
            <a:pPr>
              <a:lnSpc>
                <a:spcPts val="4200"/>
              </a:lnSpc>
            </a:pPr>
            <a:r>
              <a:rPr lang="ru-RU" sz="53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проводник </a:t>
            </a:r>
            <a:r>
              <a:rPr lang="ru-RU" sz="5300" b="1" i="1" dirty="0" smtClean="0">
                <a:solidFill>
                  <a:srgbClr val="FF0000"/>
                </a:solidFill>
              </a:rPr>
              <a:t/>
            </a:r>
            <a:br>
              <a:rPr lang="ru-RU" sz="5300" b="1" i="1" dirty="0" smtClean="0">
                <a:solidFill>
                  <a:srgbClr val="FF0000"/>
                </a:solidFill>
              </a:rPr>
            </a:br>
            <a:r>
              <a:rPr lang="ru-RU" sz="5300" b="1" i="1" dirty="0" smtClean="0">
                <a:solidFill>
                  <a:srgbClr val="FF0000"/>
                </a:solidFill>
              </a:rPr>
              <a:t>                    </a:t>
            </a:r>
            <a:r>
              <a:rPr lang="ru-RU" sz="53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мир профессий</a:t>
            </a:r>
            <a:r>
              <a:rPr lang="ru-RU" sz="5300" b="1" i="1" dirty="0" smtClean="0">
                <a:solidFill>
                  <a:srgbClr val="FF0000"/>
                </a:solidFill>
              </a:rPr>
              <a:t>!</a:t>
            </a:r>
            <a:endParaRPr lang="ru-RU" sz="5300" b="1" i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2763" y="1838215"/>
            <a:ext cx="5624422" cy="324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370936" y="621102"/>
            <a:ext cx="11395493" cy="13025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noProof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Профориентационные</a:t>
            </a:r>
            <a:r>
              <a:rPr lang="ru-RU" sz="4400" b="1" i="1" noProof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э</a:t>
            </a:r>
            <a:r>
              <a:rPr lang="ru-RU" sz="4400" b="1" i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кскурсии</a:t>
            </a:r>
            <a:r>
              <a:rPr lang="ru-RU" sz="44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для школьников на предприятия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Перми и Пермского края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32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3455" y="365125"/>
            <a:ext cx="3560618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Круизный</a:t>
            </a:r>
            <a:b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теплоход</a:t>
            </a:r>
            <a:endParaRPr lang="ru-RU" sz="40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6364" y="1825625"/>
            <a:ext cx="3976254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Возможность посмотреть на теплоход как на единый технологический организм. </a:t>
            </a:r>
          </a:p>
          <a:p>
            <a:pPr marL="0" indent="0" algn="ctr">
              <a:buNone/>
            </a:pPr>
            <a:r>
              <a:rPr lang="ru-RU" dirty="0" smtClean="0"/>
              <a:t>На экскурсии можно увидеть работу управления теплоходом, машинного отделения, ресторана, </a:t>
            </a:r>
            <a:r>
              <a:rPr lang="ru-RU" dirty="0" err="1" smtClean="0"/>
              <a:t>медийной</a:t>
            </a:r>
            <a:r>
              <a:rPr lang="ru-RU" dirty="0" smtClean="0"/>
              <a:t> группы, обслуживания помещений, театрализованной бригады.</a:t>
            </a:r>
            <a:endParaRPr lang="ru-RU" dirty="0"/>
          </a:p>
        </p:txBody>
      </p:sp>
      <p:pic>
        <p:nvPicPr>
          <p:cNvPr id="7170" name="Picture 2" descr="http://www.kuban.perm.ru/images/kauti/fadeev-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906530" cy="4646141"/>
          </a:xfrm>
          <a:prstGeom prst="rect">
            <a:avLst/>
          </a:prstGeom>
          <a:noFill/>
        </p:spPr>
      </p:pic>
      <p:pic>
        <p:nvPicPr>
          <p:cNvPr id="7172" name="Picture 4" descr="http://www.kuban.perm.ru/images/kauti/fadeev_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3968" y="2397210"/>
            <a:ext cx="4744993" cy="4460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6211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7492" y="365126"/>
            <a:ext cx="4322618" cy="114502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ВЕЛОЗАВОД </a:t>
            </a:r>
            <a:r>
              <a:rPr lang="en-US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en-US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FORWARD</a:t>
            </a:r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</a:t>
            </a:r>
            <a:endParaRPr lang="ru-RU" sz="40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6654" y="1825625"/>
            <a:ext cx="417714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Посещение известного по всему миру Пермского завода по производству велосипедов «</a:t>
            </a:r>
            <a:r>
              <a:rPr lang="en-US" dirty="0" smtClean="0"/>
              <a:t>FORWARD</a:t>
            </a:r>
            <a:r>
              <a:rPr lang="ru-RU" dirty="0" smtClean="0"/>
              <a:t>», а также «лаборатории велосипедов», наблюдение и участие в производственном процессе.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002"/>
            <a:ext cx="6951152" cy="46363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0549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1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7509" y="365125"/>
            <a:ext cx="4071668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ТИПОГРАФИЯ </a:t>
            </a:r>
            <a:b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en-US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IQ – PRESS</a:t>
            </a:r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sz="40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00109" y="1825625"/>
            <a:ext cx="355369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Посещение типографии. Возможность познакомиться с развитием отрасли, узнать об основных технологиях и новых методах изготовления печатной продукции. </a:t>
            </a:r>
          </a:p>
          <a:p>
            <a:pPr marL="0" indent="0" algn="ctr">
              <a:buNone/>
            </a:pPr>
            <a:r>
              <a:rPr lang="ru-RU" dirty="0" smtClean="0"/>
              <a:t>Экскурсия включает мастер-класс по созданию открыток и визиток.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551"/>
            <a:ext cx="7606145" cy="50574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2518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0993" y="727435"/>
            <a:ext cx="4274127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СТОМАТКЛИНИКА «ГУТЕН ТАГ» И ЛАБОРАТОРИЯ</a:t>
            </a:r>
            <a:b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«ГУТЕН ЛАБ»</a:t>
            </a:r>
            <a:endParaRPr lang="ru-RU" sz="40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8235" y="2506662"/>
            <a:ext cx="410787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Посещение одной из самых современных стоматологических клиник города. Возможность увидеть инновационное оборудование  и попробовать себя в роли стоматолога или зубного техника.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85"/>
            <a:ext cx="7272338" cy="48451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7719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0" y="365125"/>
            <a:ext cx="4465608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МЕДИА ХОЛДИНГ «ГАЗПРОМ РАДИО»</a:t>
            </a:r>
            <a:endParaRPr lang="ru-RU" sz="40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86254" y="2101670"/>
            <a:ext cx="356754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Уникальный шанс побывать на настоящей радиостанции, поучаствовать в радиоэфире и попробовать себя в роли ведущего.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161"/>
            <a:ext cx="7542327" cy="50291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1653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98575" y="840213"/>
            <a:ext cx="4893425" cy="5577840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/>
              <a:t>Посещение предприятий позволяет школьникам получить </a:t>
            </a:r>
            <a:r>
              <a:rPr lang="ru-RU" b="1" dirty="0" smtClean="0"/>
              <a:t>яркие </a:t>
            </a:r>
            <a:r>
              <a:rPr lang="ru-RU" b="1" dirty="0"/>
              <a:t>впечатления, знания и </a:t>
            </a:r>
            <a:r>
              <a:rPr lang="ru-RU" b="1" dirty="0" smtClean="0"/>
              <a:t>представление </a:t>
            </a:r>
            <a:r>
              <a:rPr lang="ru-RU" b="1" dirty="0"/>
              <a:t>о </a:t>
            </a:r>
            <a:r>
              <a:rPr lang="ru-RU" b="1" dirty="0" smtClean="0"/>
              <a:t>предприятиях в Перми и Пермском крае, познакомиться с современными </a:t>
            </a:r>
            <a:r>
              <a:rPr lang="ru-RU" b="1" dirty="0"/>
              <a:t>и </a:t>
            </a:r>
            <a:r>
              <a:rPr lang="ru-RU" b="1" dirty="0" smtClean="0"/>
              <a:t>традиционными технологиями, </a:t>
            </a:r>
            <a:r>
              <a:rPr lang="ru-RU" b="1" dirty="0"/>
              <a:t>заглянуть в мир «живого» производства.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27" t="1" r="7456" b="-1091"/>
          <a:stretch/>
        </p:blipFill>
        <p:spPr>
          <a:xfrm>
            <a:off x="-1" y="-601"/>
            <a:ext cx="7211683" cy="64018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370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06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371" y="0"/>
            <a:ext cx="9319404" cy="81819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ПРОФОРИЕНТАЦИОННЫЙ ПРОЕКТ</a:t>
            </a:r>
            <a:endParaRPr lang="en-US" sz="40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984" y="1359242"/>
            <a:ext cx="44360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0C396F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Партнёры: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АССОЦИАЦИЯ ПРОМЫШЛЕННОГО ТУРИЗМА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АССОЦИАЦИЯ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ВНУТРЕННЕГО ТУРИЗМА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Предприятия Перми и Пермского края.</a:t>
            </a: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388773480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765"/>
          <a:stretch/>
        </p:blipFill>
        <p:spPr>
          <a:xfrm>
            <a:off x="888610" y="5904037"/>
            <a:ext cx="1890420" cy="832556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161" y="5848802"/>
            <a:ext cx="1404474" cy="100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622324" y="5032050"/>
            <a:ext cx="573353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РУКОВОДИТЕЛЬ ПРОЕКТА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«Промышленные истории»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Савинцева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Светлана Владимировна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Тел. 89824425423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5038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464" y="5386487"/>
            <a:ext cx="5907523" cy="6714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1" y="733246"/>
            <a:ext cx="6085141" cy="405755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309911" y="5684808"/>
            <a:ext cx="5907523" cy="1817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270100" y="817418"/>
            <a:ext cx="5907523" cy="50470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44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ПРОМЫШЛЕННЫЙ ТУРИЗМ – это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экскурсии на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действующие предприятия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возможность задать любой интересующий вопрос  и получить </a:t>
            </a:r>
            <a:r>
              <a:rPr lang="ru-RU" sz="2800" b="1" dirty="0" smtClean="0"/>
              <a:t>и получить профессиональный ответ</a:t>
            </a:r>
            <a:endParaRPr lang="ru-RU" sz="2800" dirty="0" smtClean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своими глазами увидеть высокий уровень производства и современное оборудование. 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98939" y="5020408"/>
            <a:ext cx="5535039" cy="183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Это имеет особую ценность в вопросе популяризации и престижа рабочих и инженерных специальностей. </a:t>
            </a:r>
            <a:endParaRPr lang="ru-RU" sz="28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362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3887" y="1"/>
            <a:ext cx="2424741" cy="776376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Цель-</a:t>
            </a:r>
            <a:endParaRPr lang="ru-RU" sz="40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30859" y="644747"/>
            <a:ext cx="4546121" cy="6023472"/>
          </a:xfrm>
          <a:noFill/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43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Создание условий для: </a:t>
            </a:r>
          </a:p>
          <a:p>
            <a:r>
              <a:rPr lang="ru-RU" sz="3000" b="1" dirty="0" smtClean="0"/>
              <a:t>профессионального самоопределения школьников</a:t>
            </a:r>
          </a:p>
          <a:p>
            <a:r>
              <a:rPr lang="ru-RU" sz="3000" b="1" dirty="0" smtClean="0"/>
              <a:t>самореализации школьников </a:t>
            </a:r>
            <a:r>
              <a:rPr lang="ru-RU" sz="3000" b="1" dirty="0"/>
              <a:t>в Пермском крае на основе знаний об истории промышленности региона, его обычаях и культурных традициях, о </a:t>
            </a:r>
            <a:r>
              <a:rPr lang="ru-RU" sz="3000" b="1" dirty="0" smtClean="0"/>
              <a:t>востребованных профессиях.</a:t>
            </a:r>
          </a:p>
          <a:p>
            <a:r>
              <a:rPr lang="ru-RU" sz="3000" b="1" dirty="0" smtClean="0"/>
              <a:t>популяризации </a:t>
            </a:r>
            <a:r>
              <a:rPr lang="ru-RU" sz="3000" b="1" dirty="0"/>
              <a:t>перспективных профессий региона и профессий будущего.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23" r="7603" b="82"/>
          <a:stretch/>
        </p:blipFill>
        <p:spPr>
          <a:xfrm>
            <a:off x="0" y="0"/>
            <a:ext cx="7315200" cy="6154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478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072" y="103517"/>
            <a:ext cx="4505498" cy="1030779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ЗАДАЧИ:</a:t>
            </a:r>
            <a:endParaRPr lang="ru-RU" sz="40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63808" y="1313412"/>
            <a:ext cx="4505498" cy="5544588"/>
          </a:xfrm>
          <a:noFill/>
        </p:spPr>
        <p:txBody>
          <a:bodyPr>
            <a:normAutofit fontScale="77500" lnSpcReduction="20000"/>
          </a:bodyPr>
          <a:lstStyle/>
          <a:p>
            <a:pPr marL="298449" indent="-285750" algn="ctr">
              <a:spcBef>
                <a:spcPts val="515"/>
              </a:spcBef>
              <a:buSzPct val="82142"/>
              <a:buFont typeface="Arial" charset="0"/>
              <a:buChar char="•"/>
              <a:tabLst>
                <a:tab pos="208915" algn="l"/>
              </a:tabLst>
            </a:pPr>
            <a:r>
              <a:rPr lang="ru-RU" sz="3000" b="1" dirty="0"/>
              <a:t>Демонстрация промышленного потенциала Пермского </a:t>
            </a:r>
            <a:r>
              <a:rPr lang="ru-RU" sz="3000" b="1" dirty="0" smtClean="0"/>
              <a:t>края;</a:t>
            </a:r>
          </a:p>
          <a:p>
            <a:pPr marL="298449" indent="-285750" algn="ctr">
              <a:spcBef>
                <a:spcPts val="515"/>
              </a:spcBef>
              <a:buSzPct val="82142"/>
              <a:buFont typeface="Arial" charset="0"/>
              <a:buChar char="•"/>
              <a:tabLst>
                <a:tab pos="208915" algn="l"/>
              </a:tabLst>
            </a:pPr>
            <a:endParaRPr lang="ru-RU" sz="3000" b="1" dirty="0"/>
          </a:p>
          <a:p>
            <a:pPr marL="298449" indent="-285750" algn="ctr">
              <a:spcBef>
                <a:spcPts val="515"/>
              </a:spcBef>
              <a:buSzPct val="82142"/>
              <a:buFont typeface="Arial" charset="0"/>
              <a:buChar char="•"/>
              <a:tabLst>
                <a:tab pos="208915" algn="l"/>
              </a:tabLst>
            </a:pPr>
            <a:r>
              <a:rPr lang="ru-RU" sz="3000" b="1" dirty="0"/>
              <a:t>Формирование </a:t>
            </a:r>
            <a:r>
              <a:rPr lang="ru-RU" sz="3000" b="1" dirty="0" smtClean="0"/>
              <a:t>у подрастающего поколения мотивации  к приобретению профессии;</a:t>
            </a:r>
          </a:p>
          <a:p>
            <a:pPr marL="298449" indent="-285750" algn="ctr">
              <a:spcBef>
                <a:spcPts val="515"/>
              </a:spcBef>
              <a:buSzPct val="82142"/>
              <a:buFont typeface="Arial" charset="0"/>
              <a:buChar char="•"/>
              <a:tabLst>
                <a:tab pos="208915" algn="l"/>
              </a:tabLst>
            </a:pPr>
            <a:endParaRPr lang="ru-RU" sz="3000" b="1" dirty="0"/>
          </a:p>
          <a:p>
            <a:pPr marL="298449" indent="-285750" algn="ctr">
              <a:spcBef>
                <a:spcPts val="515"/>
              </a:spcBef>
              <a:buSzPct val="82142"/>
              <a:buFont typeface="Arial" charset="0"/>
              <a:buChar char="•"/>
              <a:tabLst>
                <a:tab pos="208915" algn="l"/>
              </a:tabLst>
            </a:pPr>
            <a:r>
              <a:rPr lang="ru-RU" sz="3000" b="1" dirty="0"/>
              <a:t>Воспитание чувства гордости за свой регион, свою </a:t>
            </a:r>
            <a:r>
              <a:rPr lang="ru-RU" sz="3000" b="1" dirty="0" smtClean="0"/>
              <a:t>страну;</a:t>
            </a:r>
          </a:p>
          <a:p>
            <a:pPr marL="298449" indent="-285750" algn="ctr">
              <a:spcBef>
                <a:spcPts val="515"/>
              </a:spcBef>
              <a:buSzPct val="82142"/>
              <a:buFont typeface="Arial" charset="0"/>
              <a:buChar char="•"/>
              <a:tabLst>
                <a:tab pos="208915" algn="l"/>
              </a:tabLst>
            </a:pPr>
            <a:endParaRPr lang="ru-RU" sz="3000" b="1" dirty="0"/>
          </a:p>
          <a:p>
            <a:pPr marL="298449" indent="-285750" algn="ctr">
              <a:spcBef>
                <a:spcPts val="515"/>
              </a:spcBef>
              <a:buSzPct val="82142"/>
              <a:buFont typeface="Arial" charset="0"/>
              <a:buChar char="•"/>
              <a:tabLst>
                <a:tab pos="208915" algn="l"/>
              </a:tabLst>
            </a:pPr>
            <a:r>
              <a:rPr lang="ru-RU" sz="3000" b="1" dirty="0"/>
              <a:t>Создание условий для формирования у школьников единой картины о мире труда , профессий </a:t>
            </a:r>
            <a:r>
              <a:rPr lang="ru-RU" sz="3000" b="1" dirty="0" smtClean="0"/>
              <a:t>посредством </a:t>
            </a:r>
            <a:r>
              <a:rPr lang="ru-RU" sz="3000" b="1" dirty="0"/>
              <a:t>посещений промышленных предприятий Пермского </a:t>
            </a:r>
            <a:r>
              <a:rPr lang="ru-RU" sz="3000" b="1" dirty="0" smtClean="0"/>
              <a:t>края</a:t>
            </a:r>
            <a:endParaRPr lang="ru-RU" sz="3000" b="1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r="23879" b="-1576"/>
          <a:stretch/>
        </p:blipFill>
        <p:spPr>
          <a:xfrm>
            <a:off x="1" y="0"/>
            <a:ext cx="7168550" cy="63771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9926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45389"/>
            <a:ext cx="6927011" cy="562278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РАЗРАБАТЫВАЕМ  АВТОРСКИЕ ЭКСКУРСИИ, КОТОРЫЕ УТВЕРЖДЕНЫ МИНИСТЕРСТВОМ ОБРАЗОВАНИЯ ПЕРМСКОГО КРАЯ  И РЕКОМЕНДОВАНЫ В КАЧЕСТВЕ ВНЕУРОЧНОЙ ШКОЛЬНОЙ ДЕЯТЕЛЬНОСТИ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ПОСЛЕ ПРОХОЖДЕНИЯ ЭКСКУРСИИ КАЖДЫЙ УЧАСТНИК ВЫДАЕМ СЕРТИФИКАТ О ПРОХОЖДЕНИИ ПРОФЕССИОНАЛЬНЫХ ПРОБ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76" y="0"/>
            <a:ext cx="5247224" cy="6858000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38663" y="0"/>
            <a:ext cx="6927011" cy="1039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0" y="730369"/>
            <a:ext cx="6927011" cy="5622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42181" y="230038"/>
            <a:ext cx="6927011" cy="5622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Что мы делаем</a:t>
            </a:r>
            <a:endParaRPr lang="ru-RU" sz="40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730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РАЗРАБАТЫВАЕМ УНИКАЛЬНЫЕ ЭКСКУРСИОННЫЕ ПРОДУКТЫ С УЧЕТОМ ОСОБЕННОСТЕЙ </a:t>
            </a:r>
            <a:br>
              <a:rPr lang="ru-RU" sz="32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ВОЗРАСТНЫХ ГРУПП</a:t>
            </a:r>
            <a:endParaRPr lang="ru-RU" sz="32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71474"/>
            <a:ext cx="10515600" cy="291300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Младший школьный возраст </a:t>
            </a:r>
          </a:p>
          <a:p>
            <a:pPr marL="0" indent="0" algn="ctr">
              <a:buNone/>
            </a:pPr>
            <a:r>
              <a:rPr lang="ru-RU" sz="3200" b="1" dirty="0" smtClean="0"/>
              <a:t>1-6 классы</a:t>
            </a:r>
          </a:p>
          <a:p>
            <a:pPr marL="0" indent="0" algn="ctr">
              <a:buNone/>
            </a:pPr>
            <a:endParaRPr lang="ru-RU" sz="3200" b="1" dirty="0" smtClean="0"/>
          </a:p>
          <a:p>
            <a:pPr algn="ctr"/>
            <a:r>
              <a:rPr lang="ru-RU" sz="3200" b="1" dirty="0" smtClean="0"/>
              <a:t>Средний и старший школьный возраст </a:t>
            </a:r>
          </a:p>
          <a:p>
            <a:pPr marL="0" indent="0" algn="ctr">
              <a:buNone/>
            </a:pPr>
            <a:r>
              <a:rPr lang="ru-RU" sz="3200" b="1" dirty="0" smtClean="0"/>
              <a:t>7-11 классы </a:t>
            </a:r>
          </a:p>
          <a:p>
            <a:pPr marL="0" indent="0" algn="ctr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0940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ФОРМЫ И МЕТОДЫ ПРОВЕДЕНИЯ ЭКСКУРСИЙ</a:t>
            </a:r>
            <a:endParaRPr lang="ru-RU" sz="40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600" b="1" dirty="0" smtClean="0"/>
              <a:t>ИНТЕРАКТИВ</a:t>
            </a:r>
          </a:p>
          <a:p>
            <a:r>
              <a:rPr lang="ru-RU" sz="2600" b="1" dirty="0" smtClean="0"/>
              <a:t>ТЕАТРАЛИЗОВАННАЯ ЭКСКУРСИЯ</a:t>
            </a:r>
          </a:p>
          <a:p>
            <a:r>
              <a:rPr lang="ru-RU" sz="2600" b="1" dirty="0" smtClean="0"/>
              <a:t>ЭКСКУРСИЯ С ИСПОЛЬЗОВАНИЕМ МАРШРУТНОГО ЛИСТА</a:t>
            </a:r>
          </a:p>
          <a:p>
            <a:r>
              <a:rPr lang="ru-RU" sz="2600" b="1" dirty="0" smtClean="0"/>
              <a:t>КВЕСТ-ЭКСКУРСИЯ</a:t>
            </a:r>
          </a:p>
          <a:p>
            <a:r>
              <a:rPr lang="ru-RU" sz="2600" b="1" dirty="0" smtClean="0"/>
              <a:t>АНИМАЦИОННЫЕ ПРОГРАММЫ</a:t>
            </a:r>
          </a:p>
          <a:p>
            <a:r>
              <a:rPr lang="ru-RU" sz="2600" b="1" dirty="0" smtClean="0"/>
              <a:t>ОБРАЗОВАТЕЛЬНЫЕ ИГРЫ</a:t>
            </a:r>
          </a:p>
          <a:p>
            <a:r>
              <a:rPr lang="ru-RU" sz="2600" b="1" dirty="0" smtClean="0"/>
              <a:t>НАБЛЮДЕНИЕ, КАК РЕШЕНИЕ ПОЗНАВАТЕЛЬНЫХ ЗАДАЧ</a:t>
            </a:r>
          </a:p>
          <a:p>
            <a:r>
              <a:rPr lang="ru-RU" sz="2600" b="1" dirty="0" smtClean="0"/>
              <a:t>ВИДЕОРЯД</a:t>
            </a:r>
          </a:p>
          <a:p>
            <a:r>
              <a:rPr lang="ru-RU" sz="2600" b="1" dirty="0" smtClean="0"/>
              <a:t>ЛАБОРАТОРИИ</a:t>
            </a:r>
          </a:p>
          <a:p>
            <a:r>
              <a:rPr lang="ru-RU" sz="2600" b="1" dirty="0" smtClean="0"/>
              <a:t>ДЕГУСТАЦИИ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29564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4868" y="284985"/>
            <a:ext cx="5377132" cy="99752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КРАСНОКАМСКИЙ РЕМОНТНО-МЕХАНИЧЕСКИЙ ЗАВОД</a:t>
            </a:r>
            <a:endParaRPr lang="ru-RU" sz="36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6024" y="1585221"/>
            <a:ext cx="4825146" cy="4389119"/>
          </a:xfrm>
          <a:noFill/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cs typeface="Times New Roman" panose="02020603050405020304" pitchFamily="18" charset="0"/>
              </a:rPr>
              <a:t>Краснокамский РМЗ — одно из крупнейших предприятий по </a:t>
            </a:r>
            <a:r>
              <a:rPr lang="ru-RU" dirty="0" smtClean="0">
                <a:cs typeface="Times New Roman" panose="02020603050405020304" pitchFamily="18" charset="0"/>
              </a:rPr>
              <a:t>металло-обработке </a:t>
            </a:r>
            <a:r>
              <a:rPr lang="ru-RU" dirty="0">
                <a:cs typeface="Times New Roman" panose="02020603050405020304" pitchFamily="18" charset="0"/>
              </a:rPr>
              <a:t>с использованием лазерных технологий </a:t>
            </a:r>
            <a:r>
              <a:rPr lang="ru-RU" dirty="0" smtClean="0">
                <a:cs typeface="Times New Roman" panose="02020603050405020304" pitchFamily="18" charset="0"/>
              </a:rPr>
              <a:t>в Пермском </a:t>
            </a:r>
            <a:r>
              <a:rPr lang="ru-RU" dirty="0">
                <a:cs typeface="Times New Roman" panose="02020603050405020304" pitchFamily="18" charset="0"/>
              </a:rPr>
              <a:t>крае</a:t>
            </a:r>
            <a:r>
              <a:rPr lang="ru-RU" dirty="0" smtClean="0"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 smtClean="0">
                <a:cs typeface="Times New Roman" panose="02020603050405020304" pitchFamily="18" charset="0"/>
              </a:rPr>
              <a:t>На экскурсии школьники посетят производство, познакомятся с историей завода, а так же смогут стать участниками процесса производства маленькой металлической детали с помощью лазерной резки.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83" r="7436" b="122"/>
          <a:stretch/>
        </p:blipFill>
        <p:spPr>
          <a:xfrm>
            <a:off x="1" y="0"/>
            <a:ext cx="6530196" cy="5798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160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3716" y="-1"/>
            <a:ext cx="4278284" cy="1655805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b="1" i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Нытвенский</a:t>
            </a:r>
            <a:r>
              <a:rPr lang="ru-RU" sz="36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металлургический завод</a:t>
            </a:r>
            <a:endParaRPr lang="ru-RU" sz="3600" b="1" i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9730" y="1594022"/>
            <a:ext cx="3542270" cy="3818238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cs typeface="Times New Roman" panose="02020603050405020304" pitchFamily="18" charset="0"/>
              </a:rPr>
              <a:t>Градообразующее предприятие с прославленной историей</a:t>
            </a:r>
          </a:p>
          <a:p>
            <a:pPr marL="0" indent="0" algn="ctr">
              <a:buNone/>
            </a:pPr>
            <a:r>
              <a:rPr lang="ru-RU" sz="2000" dirty="0" smtClean="0">
                <a:cs typeface="Times New Roman" panose="02020603050405020304" pitchFamily="18" charset="0"/>
              </a:rPr>
              <a:t>Сегодня это два основных цеха: Изготовление биметалла и производство столовых приборов.</a:t>
            </a:r>
          </a:p>
          <a:p>
            <a:pPr marL="0" indent="0" algn="ctr">
              <a:buNone/>
            </a:pPr>
            <a:r>
              <a:rPr lang="ru-RU" sz="2000" dirty="0" smtClean="0">
                <a:cs typeface="Times New Roman" panose="02020603050405020304" pitchFamily="18" charset="0"/>
              </a:rPr>
              <a:t>На экскурсии можно проследить процесс изготовления вилок, ложек, ножей  от раскатки металла, до «</a:t>
            </a:r>
            <a:r>
              <a:rPr lang="ru-RU" sz="2000" dirty="0" err="1" smtClean="0">
                <a:cs typeface="Times New Roman" panose="02020603050405020304" pitchFamily="18" charset="0"/>
              </a:rPr>
              <a:t>позолочения</a:t>
            </a:r>
            <a:r>
              <a:rPr lang="ru-RU" sz="2000" dirty="0" smtClean="0">
                <a:cs typeface="Times New Roman" panose="02020603050405020304" pitchFamily="18" charset="0"/>
              </a:rPr>
              <a:t>» приборов и нанесения гравировки. </a:t>
            </a:r>
          </a:p>
          <a:p>
            <a:pPr marL="0" indent="0" algn="ctr">
              <a:buNone/>
            </a:pPr>
            <a:r>
              <a:rPr lang="ru-RU" sz="2000" dirty="0" smtClean="0">
                <a:cs typeface="Times New Roman" panose="02020603050405020304" pitchFamily="18" charset="0"/>
              </a:rPr>
              <a:t>Ребят ждут  в музее завода и на мастер-классах и лабораторных занятиях.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gorod59.ru/uploads/mynews/19af0f05caa2ccae1de1c54f1d49287b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7708"/>
            <a:ext cx="7414053" cy="6450227"/>
          </a:xfrm>
          <a:prstGeom prst="rect">
            <a:avLst/>
          </a:prstGeom>
          <a:noFill/>
        </p:spPr>
      </p:pic>
      <p:pic>
        <p:nvPicPr>
          <p:cNvPr id="8196" name="Picture 4" descr="http://moskva.posuda96.ru/wa-data/public/shop/products/86/50/5086/images/5526/5526.2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101" y="3997412"/>
            <a:ext cx="2755557" cy="2860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857305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534</Words>
  <Application>Microsoft Office PowerPoint</Application>
  <PresentationFormat>Произвольный</PresentationFormat>
  <Paragraphs>77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- проводник                      в мир профессий!</vt:lpstr>
      <vt:lpstr>Слайд 2</vt:lpstr>
      <vt:lpstr>Цель-</vt:lpstr>
      <vt:lpstr>ОСНОВНЫЕ ЗАДАЧИ:</vt:lpstr>
      <vt:lpstr>Слайд 5</vt:lpstr>
      <vt:lpstr>МЫ РАЗРАБАТЫВАЕМ УНИКАЛЬНЫЕ ЭКСКУРСИОННЫЕ ПРОДУКТЫ С УЧЕТОМ ОСОБЕННОСТЕЙ  ВОЗРАСТНЫХ ГРУПП</vt:lpstr>
      <vt:lpstr>ФОРМЫ И МЕТОДЫ ПРОВЕДЕНИЯ ЭКСКУРСИЙ</vt:lpstr>
      <vt:lpstr>КРАСНОКАМСКИЙ РЕМОНТНО-МЕХАНИЧЕСКИЙ ЗАВОД</vt:lpstr>
      <vt:lpstr>Нытвенский металлургический завод</vt:lpstr>
      <vt:lpstr>Круизный теплоход</vt:lpstr>
      <vt:lpstr> ВЕЛОЗАВОД  «FORWARD» </vt:lpstr>
      <vt:lpstr>ТИПОГРАФИЯ  «IQ – PRESS»</vt:lpstr>
      <vt:lpstr>СТОМАТКЛИНИКА «ГУТЕН ТАГ» И ЛАБОРАТОРИЯ «ГУТЕН ЛАБ»</vt:lpstr>
      <vt:lpstr>МЕДИА ХОЛДИНГ «ГАЗПРОМ РАДИО»</vt:lpstr>
      <vt:lpstr>Слайд 15</vt:lpstr>
      <vt:lpstr>ПРОФОРИЕНТАЦИОННЫЙ ПРОЕКТ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ПРОФОРИЕНТАЦИЯ</dc:title>
  <dc:creator>Офис Менеджер</dc:creator>
  <cp:lastModifiedBy>aleks</cp:lastModifiedBy>
  <cp:revision>177</cp:revision>
  <dcterms:created xsi:type="dcterms:W3CDTF">2018-11-22T07:34:42Z</dcterms:created>
  <dcterms:modified xsi:type="dcterms:W3CDTF">2019-05-15T04:04:15Z</dcterms:modified>
</cp:coreProperties>
</file>