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7" r:id="rId4"/>
    <p:sldId id="267" r:id="rId5"/>
    <p:sldId id="269" r:id="rId6"/>
    <p:sldId id="272" r:id="rId7"/>
    <p:sldId id="270" r:id="rId8"/>
    <p:sldId id="271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53" autoAdjust="0"/>
  </p:normalViewPr>
  <p:slideViewPr>
    <p:cSldViewPr>
      <p:cViewPr>
        <p:scale>
          <a:sx n="76" d="100"/>
          <a:sy n="76" d="100"/>
        </p:scale>
        <p:origin x="-14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5F1E71-9372-FA46-A57D-C2D331345F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465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1E71-9372-FA46-A57D-C2D331345F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9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2EA71-451D-0245-9DD9-5EF352E9D20E}" type="slidenum">
              <a:rPr lang="ru-RU"/>
              <a:pPr/>
              <a:t>2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700">
                <a:cs typeface="Times New Roman" charset="0"/>
              </a:rPr>
              <a:t>Формирование здорового  жизненного стиля</a:t>
            </a:r>
            <a:br>
              <a:rPr lang="ru-RU" sz="700">
                <a:cs typeface="Times New Roman" charset="0"/>
              </a:rPr>
            </a:br>
            <a:r>
              <a:rPr lang="ru-RU" sz="700">
                <a:cs typeface="Times New Roman" charset="0"/>
              </a:rPr>
              <a:t>- Изменение поведения высокого риска</a:t>
            </a:r>
            <a:r>
              <a:rPr lang="ru-RU" sz="700"/>
              <a:t>.</a:t>
            </a:r>
          </a:p>
          <a:p>
            <a:r>
              <a:rPr lang="ru-RU" sz="700"/>
              <a:t>Групповая работа. Делимся на группы. Разговор внутри группы.</a:t>
            </a:r>
          </a:p>
        </p:txBody>
      </p:sp>
    </p:spTree>
    <p:extLst>
      <p:ext uri="{BB962C8B-B14F-4D97-AF65-F5344CB8AC3E}">
        <p14:creationId xmlns:p14="http://schemas.microsoft.com/office/powerpoint/2010/main" val="1898056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C6C8E-0F93-1642-B047-26115CFE9D10}" type="slidenum">
              <a:rPr lang="ru-RU"/>
              <a:pPr/>
              <a:t>3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Групповая работа.</a:t>
            </a:r>
          </a:p>
          <a:p>
            <a:r>
              <a:rPr lang="ru-RU"/>
              <a:t>Группы заслушиваем по одному из факторов.</a:t>
            </a:r>
          </a:p>
        </p:txBody>
      </p:sp>
    </p:spTree>
    <p:extLst>
      <p:ext uri="{BB962C8B-B14F-4D97-AF65-F5344CB8AC3E}">
        <p14:creationId xmlns:p14="http://schemas.microsoft.com/office/powerpoint/2010/main" val="1794125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1E67E-0A62-DD4B-967E-512F13B4C775}" type="slidenum">
              <a:rPr lang="ru-RU"/>
              <a:pPr/>
              <a:t>4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Основная идея стажировки состоит в интеграции идей, методик 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технологий в реальный образовательный процесс.</a:t>
            </a:r>
            <a:endParaRPr lang="ru-RU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09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4F50C-0F00-8342-B169-0D06E083B695}" type="slidenum">
              <a:rPr lang="ru-RU"/>
              <a:pPr/>
              <a:t>5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Принципы и мишени в одной групповой работе. Другая презентация.</a:t>
            </a:r>
          </a:p>
        </p:txBody>
      </p:sp>
    </p:spTree>
    <p:extLst>
      <p:ext uri="{BB962C8B-B14F-4D97-AF65-F5344CB8AC3E}">
        <p14:creationId xmlns:p14="http://schemas.microsoft.com/office/powerpoint/2010/main" val="80783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4F50C-0F00-8342-B169-0D06E083B695}" type="slidenum">
              <a:rPr lang="ru-RU"/>
              <a:pPr/>
              <a:t>6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Принципы и мишени в одной групповой работе. Другая презентация.</a:t>
            </a:r>
          </a:p>
        </p:txBody>
      </p:sp>
    </p:spTree>
    <p:extLst>
      <p:ext uri="{BB962C8B-B14F-4D97-AF65-F5344CB8AC3E}">
        <p14:creationId xmlns:p14="http://schemas.microsoft.com/office/powerpoint/2010/main" val="4201127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1E71-9372-FA46-A57D-C2D331345F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8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1472D-C0C1-C242-B6A5-AB6BA064BACD}" type="slidenum">
              <a:rPr lang="ru-RU"/>
              <a:pPr/>
              <a:t>9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1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CD5E818-B698-4F4D-87CF-AB961602E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17006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E818-B698-4F4D-87CF-AB961602E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48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E818-B698-4F4D-87CF-AB961602E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6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E818-B698-4F4D-87CF-AB961602E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6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E818-B698-4F4D-87CF-AB961602E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64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E818-B698-4F4D-87CF-AB961602E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7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E818-B698-4F4D-87CF-AB961602E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99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E818-B698-4F4D-87CF-AB961602E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80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E818-B698-4F4D-87CF-AB961602E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3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CD5E818-B698-4F4D-87CF-AB961602E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3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CD5E818-B698-4F4D-87CF-AB961602E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02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E818-B698-4F4D-87CF-AB961602E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5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E818-B698-4F4D-87CF-AB961602E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31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E818-B698-4F4D-87CF-AB961602E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3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E818-B698-4F4D-87CF-AB961602E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9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E818-B698-4F4D-87CF-AB961602E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7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E818-B698-4F4D-87CF-AB961602E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48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D5E818-B698-4F4D-87CF-AB961602E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9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458200" cy="222885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"</a:t>
            </a:r>
            <a:r>
              <a:rPr lang="ru-RU" sz="3600" dirty="0">
                <a:solidFill>
                  <a:schemeClr val="tx2"/>
                </a:solidFill>
              </a:rPr>
              <a:t>Развитие инженерного мышления на занятиях </a:t>
            </a:r>
            <a:r>
              <a:rPr lang="ru-RU" sz="3600" dirty="0" smtClean="0">
                <a:solidFill>
                  <a:schemeClr val="tx2"/>
                </a:solidFill>
              </a:rPr>
              <a:t>“</a:t>
            </a:r>
            <a:r>
              <a:rPr lang="ru-RU" sz="3600" dirty="0">
                <a:solidFill>
                  <a:schemeClr val="tx2"/>
                </a:solidFill>
              </a:rPr>
              <a:t>3D-</a:t>
            </a:r>
            <a:r>
              <a:rPr lang="ru-RU" sz="3600" dirty="0" smtClean="0">
                <a:solidFill>
                  <a:schemeClr val="tx2"/>
                </a:solidFill>
              </a:rPr>
              <a:t>моделирование </a:t>
            </a:r>
            <a:r>
              <a:rPr lang="ru-RU" sz="3600" dirty="0">
                <a:solidFill>
                  <a:schemeClr val="tx2"/>
                </a:solidFill>
              </a:rPr>
              <a:t>и </a:t>
            </a:r>
            <a:r>
              <a:rPr lang="ru-RU" sz="3600" dirty="0" err="1" smtClean="0">
                <a:solidFill>
                  <a:schemeClr val="tx2"/>
                </a:solidFill>
              </a:rPr>
              <a:t>прототипирование</a:t>
            </a:r>
            <a:r>
              <a:rPr lang="ru-RU" sz="3600" dirty="0" smtClean="0">
                <a:solidFill>
                  <a:schemeClr val="tx2"/>
                </a:solidFill>
              </a:rPr>
              <a:t>” </a:t>
            </a: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на </a:t>
            </a:r>
            <a:r>
              <a:rPr lang="ru-RU" sz="3600" dirty="0">
                <a:solidFill>
                  <a:schemeClr val="tx2"/>
                </a:solidFill>
              </a:rPr>
              <a:t>базе государственных </a:t>
            </a: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и </a:t>
            </a:r>
            <a:r>
              <a:rPr lang="ru-RU" sz="3600" dirty="0">
                <a:solidFill>
                  <a:schemeClr val="tx2"/>
                </a:solidFill>
              </a:rPr>
              <a:t>частных учреждений"</a:t>
            </a:r>
            <a:br>
              <a:rPr lang="ru-RU" sz="3600" dirty="0">
                <a:solidFill>
                  <a:schemeClr val="tx2"/>
                </a:solidFill>
              </a:rPr>
            </a:b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114800"/>
            <a:ext cx="8610600" cy="1981200"/>
          </a:xfrm>
        </p:spPr>
        <p:txBody>
          <a:bodyPr/>
          <a:lstStyle/>
          <a:p>
            <a:r>
              <a:rPr lang="ru-RU" dirty="0"/>
              <a:t>Муниципалитет </a:t>
            </a:r>
            <a:r>
              <a:rPr lang="ru-RU" dirty="0" smtClean="0"/>
              <a:t>Пермский Край, </a:t>
            </a:r>
            <a:endParaRPr lang="en-US" dirty="0" smtClean="0"/>
          </a:p>
          <a:p>
            <a:r>
              <a:rPr lang="ru-RU" dirty="0" smtClean="0"/>
              <a:t>ГУ ДО «Пермский краевой центр «Муравейник» 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err="1" smtClean="0"/>
              <a:t>Тьютор</a:t>
            </a:r>
            <a:r>
              <a:rPr lang="ru-RU" dirty="0" err="1"/>
              <a:t>-</a:t>
            </a:r>
            <a:r>
              <a:rPr lang="ru-RU" dirty="0" err="1" smtClean="0"/>
              <a:t>андрагог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Шулятьев Андрей Федорович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6038"/>
            <a:ext cx="9067800" cy="792162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3D-</a:t>
            </a:r>
            <a:r>
              <a:rPr lang="ru-RU" sz="3600" dirty="0" smtClean="0">
                <a:solidFill>
                  <a:schemeClr val="accent2"/>
                </a:solidFill>
              </a:rPr>
              <a:t>моделирование и </a:t>
            </a:r>
            <a:r>
              <a:rPr lang="ru-RU" sz="3600" dirty="0" err="1" smtClean="0">
                <a:solidFill>
                  <a:schemeClr val="accent2"/>
                </a:solidFill>
              </a:rPr>
              <a:t>прототипирование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idx="1"/>
          </p:nvPr>
        </p:nvSpPr>
        <p:spPr>
          <a:xfrm>
            <a:off x="4648200" y="157844"/>
            <a:ext cx="4495800" cy="3962399"/>
          </a:xfrm>
        </p:spPr>
        <p:txBody>
          <a:bodyPr/>
          <a:lstStyle/>
          <a:p>
            <a:r>
              <a:rPr lang="ru-RU" sz="2400" dirty="0" smtClean="0"/>
              <a:t>Проектирование </a:t>
            </a:r>
            <a:r>
              <a:rPr lang="ru-RU" sz="2400" dirty="0"/>
              <a:t>инженерных объектов, </a:t>
            </a:r>
            <a:r>
              <a:rPr lang="ru-RU" sz="2400" dirty="0" smtClean="0"/>
              <a:t>черчение </a:t>
            </a:r>
            <a:r>
              <a:rPr lang="ru-RU" sz="2400" dirty="0"/>
              <a:t>и </a:t>
            </a:r>
            <a:r>
              <a:rPr lang="ru-RU" sz="2400" dirty="0" smtClean="0"/>
              <a:t>моделирование </a:t>
            </a:r>
            <a:r>
              <a:rPr lang="ru-RU" sz="2400" dirty="0"/>
              <a:t>на современном </a:t>
            </a:r>
            <a:br>
              <a:rPr lang="ru-RU" sz="2400" dirty="0"/>
            </a:br>
            <a:r>
              <a:rPr lang="ru-RU" sz="2400" dirty="0" smtClean="0"/>
              <a:t>технологическом </a:t>
            </a:r>
            <a:r>
              <a:rPr lang="ru-RU" sz="2400" dirty="0"/>
              <a:t>уровне </a:t>
            </a:r>
            <a:endParaRPr lang="en-US" sz="2400" dirty="0"/>
          </a:p>
        </p:txBody>
      </p:sp>
      <p:pic>
        <p:nvPicPr>
          <p:cNvPr id="3" name="Picture 2" descr="СПГ 1 этаж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1" t="17367"/>
          <a:stretch/>
        </p:blipFill>
        <p:spPr>
          <a:xfrm>
            <a:off x="838200" y="950006"/>
            <a:ext cx="3777549" cy="2631394"/>
          </a:xfrm>
          <a:prstGeom prst="rect">
            <a:avLst/>
          </a:prstGeom>
        </p:spPr>
      </p:pic>
      <p:pic>
        <p:nvPicPr>
          <p:cNvPr id="2" name="Picture 1" descr="9W-xGE6m_G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0"/>
          <a:stretch/>
        </p:blipFill>
        <p:spPr>
          <a:xfrm>
            <a:off x="4648200" y="3621136"/>
            <a:ext cx="4038600" cy="2551064"/>
          </a:xfrm>
          <a:prstGeom prst="rect">
            <a:avLst/>
          </a:prstGeom>
        </p:spPr>
      </p:pic>
      <p:sp>
        <p:nvSpPr>
          <p:cNvPr id="6" name="Rectangle 24"/>
          <p:cNvSpPr txBox="1">
            <a:spLocks noChangeArrowheads="1"/>
          </p:cNvSpPr>
          <p:nvPr/>
        </p:nvSpPr>
        <p:spPr bwMode="auto">
          <a:xfrm>
            <a:off x="499054" y="4419600"/>
            <a:ext cx="392054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 defTabSz="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ru-RU" sz="2400" dirty="0"/>
              <a:t>Изготовление готовых деталей, конструкций с помощью 3</a:t>
            </a:r>
            <a:r>
              <a:rPr lang="en-US" sz="2400" dirty="0"/>
              <a:t>D-</a:t>
            </a:r>
            <a:r>
              <a:rPr lang="ru-RU" sz="2400" dirty="0"/>
              <a:t>принтера</a:t>
            </a:r>
            <a:endParaRPr lang="en-US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58967" y="6188075"/>
            <a:ext cx="427833" cy="365125"/>
          </a:xfrm>
        </p:spPr>
        <p:txBody>
          <a:bodyPr/>
          <a:lstStyle/>
          <a:p>
            <a:fld id="{CCD5E818-B698-4F4D-87CF-AB961602E5A9}" type="slidenum">
              <a:rPr lang="ru-RU" sz="2000" smtClean="0"/>
              <a:pPr/>
              <a:t>2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-228600"/>
            <a:ext cx="7704667" cy="19812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3D-</a:t>
            </a:r>
            <a:r>
              <a:rPr lang="ru-RU" dirty="0">
                <a:solidFill>
                  <a:schemeClr val="accent2"/>
                </a:solidFill>
              </a:rPr>
              <a:t>моделирование и прототипирование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05933" y="4724400"/>
            <a:ext cx="6866467" cy="1885016"/>
          </a:xfrm>
        </p:spPr>
        <p:txBody>
          <a:bodyPr/>
          <a:lstStyle/>
          <a:p>
            <a:pPr>
              <a:buNone/>
            </a:pPr>
            <a:r>
              <a:rPr lang="ru-RU" dirty="0"/>
              <a:t>  </a:t>
            </a:r>
            <a:r>
              <a:rPr lang="ru-RU" dirty="0" smtClean="0"/>
              <a:t>  Обучение </a:t>
            </a:r>
            <a:r>
              <a:rPr lang="ru-RU" dirty="0"/>
              <a:t>детей основам инженерного </a:t>
            </a:r>
            <a:br>
              <a:rPr lang="ru-RU" dirty="0"/>
            </a:br>
            <a:r>
              <a:rPr lang="ru-RU" dirty="0" smtClean="0"/>
              <a:t>3D-моделирования </a:t>
            </a:r>
            <a:r>
              <a:rPr lang="ru-RU" dirty="0"/>
              <a:t>и </a:t>
            </a:r>
            <a:r>
              <a:rPr lang="ru-RU" dirty="0" smtClean="0"/>
              <a:t>конструирования один </a:t>
            </a:r>
            <a:r>
              <a:rPr lang="ru-RU" dirty="0"/>
              <a:t>из базовых навыков современного инженера. 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CD5E818-B698-4F4D-87CF-AB961602E5A9}" type="slidenum">
              <a:rPr lang="ru-RU" sz="2000"/>
              <a:pPr/>
              <a:t>3</a:t>
            </a:fld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559485"/>
            <a:ext cx="8153400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ru-RU" sz="2400" dirty="0">
                <a:latin typeface="+mn-lt"/>
                <a:ea typeface="+mn-ea"/>
              </a:rPr>
              <a:t>Программа </a:t>
            </a:r>
            <a:r>
              <a:rPr lang="ru-RU" sz="2400" dirty="0" smtClean="0">
                <a:latin typeface="+mn-lt"/>
                <a:ea typeface="+mn-ea"/>
              </a:rPr>
              <a:t>нацелена на:</a:t>
            </a:r>
            <a:endParaRPr lang="ru-RU" sz="2400" dirty="0">
              <a:latin typeface="+mn-lt"/>
              <a:ea typeface="+mn-ea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  <a:ea typeface="+mn-ea"/>
              </a:rPr>
              <a:t>получение </a:t>
            </a:r>
            <a:r>
              <a:rPr lang="ru-RU" sz="2400" dirty="0">
                <a:latin typeface="+mn-lt"/>
                <a:ea typeface="+mn-ea"/>
              </a:rPr>
              <a:t>базовых знаний школьников в области </a:t>
            </a:r>
            <a:r>
              <a:rPr lang="ru-RU" sz="2400" dirty="0" smtClean="0">
                <a:latin typeface="+mn-lt"/>
                <a:ea typeface="+mn-ea"/>
              </a:rPr>
              <a:t/>
            </a:r>
            <a:br>
              <a:rPr lang="ru-RU" sz="2400" dirty="0" smtClean="0">
                <a:latin typeface="+mn-lt"/>
                <a:ea typeface="+mn-ea"/>
              </a:rPr>
            </a:br>
            <a:r>
              <a:rPr lang="ru-RU" sz="2400" dirty="0" smtClean="0">
                <a:latin typeface="+mn-lt"/>
                <a:ea typeface="+mn-ea"/>
              </a:rPr>
              <a:t>инженерной </a:t>
            </a:r>
            <a:r>
              <a:rPr lang="ru-RU" sz="2400" dirty="0">
                <a:latin typeface="+mn-lt"/>
                <a:ea typeface="+mn-ea"/>
              </a:rPr>
              <a:t>графики, </a:t>
            </a:r>
            <a:r>
              <a:rPr lang="ru-RU" sz="2400" dirty="0" smtClean="0">
                <a:latin typeface="+mn-lt"/>
                <a:ea typeface="+mn-ea"/>
              </a:rPr>
              <a:t>черчения;</a:t>
            </a:r>
            <a:endParaRPr lang="ru-RU" sz="2400" dirty="0">
              <a:latin typeface="+mn-lt"/>
              <a:ea typeface="+mn-ea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  <a:ea typeface="+mn-ea"/>
              </a:rPr>
              <a:t>формирование </a:t>
            </a:r>
            <a:r>
              <a:rPr lang="ru-RU" sz="2400" dirty="0">
                <a:latin typeface="+mn-lt"/>
                <a:ea typeface="+mn-ea"/>
              </a:rPr>
              <a:t>у </a:t>
            </a:r>
            <a:r>
              <a:rPr lang="ru-RU" sz="2400" dirty="0" smtClean="0">
                <a:latin typeface="+mn-lt"/>
                <a:ea typeface="+mn-ea"/>
              </a:rPr>
              <a:t>школьников </a:t>
            </a:r>
            <a:r>
              <a:rPr lang="ru-RU" sz="2400" dirty="0">
                <a:latin typeface="+mn-lt"/>
                <a:ea typeface="+mn-ea"/>
              </a:rPr>
              <a:t>системы компетентностей </a:t>
            </a:r>
            <a:r>
              <a:rPr lang="ru-RU" sz="2400" dirty="0" smtClean="0">
                <a:latin typeface="+mn-lt"/>
                <a:ea typeface="+mn-ea"/>
              </a:rPr>
              <a:t/>
            </a:r>
            <a:br>
              <a:rPr lang="ru-RU" sz="2400" dirty="0" smtClean="0">
                <a:latin typeface="+mn-lt"/>
                <a:ea typeface="+mn-ea"/>
              </a:rPr>
            </a:br>
            <a:r>
              <a:rPr lang="ru-RU" sz="2400" dirty="0" smtClean="0">
                <a:latin typeface="+mn-lt"/>
                <a:ea typeface="+mn-ea"/>
              </a:rPr>
              <a:t>в </a:t>
            </a:r>
            <a:r>
              <a:rPr lang="ru-RU" sz="2400" dirty="0">
                <a:latin typeface="+mn-lt"/>
                <a:ea typeface="+mn-ea"/>
              </a:rPr>
              <a:t>области современных компьютерных технологий и технического </a:t>
            </a:r>
            <a:r>
              <a:rPr lang="ru-RU" sz="2400" dirty="0" smtClean="0">
                <a:latin typeface="+mn-lt"/>
                <a:ea typeface="+mn-ea"/>
              </a:rPr>
              <a:t>проектирования;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  <a:ea typeface="+mn-ea"/>
              </a:rPr>
              <a:t>развитие пространственного мышление обучающегося.</a:t>
            </a:r>
            <a:endParaRPr lang="ru-RU" sz="2400" dirty="0">
              <a:latin typeface="+mn-lt"/>
              <a:ea typeface="+mn-ea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ru-RU" sz="24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Интеграция </a:t>
            </a:r>
            <a:r>
              <a:rPr lang="ru-RU" dirty="0">
                <a:solidFill>
                  <a:schemeClr val="accent2"/>
                </a:solidFill>
              </a:rPr>
              <a:t>идей, методик и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технологий в реальный образовательный процесс.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82133" y="1447800"/>
            <a:ext cx="7704667" cy="3332816"/>
          </a:xfrm>
        </p:spPr>
        <p:txBody>
          <a:bodyPr/>
          <a:lstStyle/>
          <a:p>
            <a:r>
              <a:rPr lang="ru-RU" dirty="0" smtClean="0"/>
              <a:t>Познакомить стажеров с различными вариантами введения кружковой деятельности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021464"/>
            <a:ext cx="900000" cy="90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8657" y="5000158"/>
            <a:ext cx="2500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ru-RU" sz="2400" dirty="0" smtClean="0"/>
              <a:t>Тип учреждения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434000"/>
            <a:ext cx="1006364" cy="9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84658" y="5405735"/>
            <a:ext cx="2954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Возрастная группа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4967400"/>
            <a:ext cx="1054524" cy="90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76092" y="6015335"/>
            <a:ext cx="406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ru-RU" sz="2400" dirty="0" smtClean="0"/>
              <a:t>Программное </a:t>
            </a:r>
            <a:r>
              <a:rPr lang="ru-RU" sz="2400" dirty="0"/>
              <a:t>обеспечение</a:t>
            </a:r>
            <a:endParaRPr lang="en-US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258967" y="6340475"/>
            <a:ext cx="427833" cy="365125"/>
          </a:xfrm>
        </p:spPr>
        <p:txBody>
          <a:bodyPr vert="horz" lIns="91440" tIns="45720" rIns="91440" bIns="45720" rtlCol="0" anchor="ctr"/>
          <a:lstStyle/>
          <a:p>
            <a:fld id="{CCD5E818-B698-4F4D-87CF-AB961602E5A9}" type="slidenum">
              <a:rPr lang="ru-RU" sz="2000"/>
              <a:pPr/>
              <a:t>4</a:t>
            </a:fld>
            <a:endParaRPr lang="ru-RU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14600"/>
            <a:ext cx="8915400" cy="4114800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программы: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формирование и совершенствование профессиональных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компетенций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стажёров посредством включения их в </a:t>
            </a:r>
            <a:r>
              <a:rPr lang="ru-RU" sz="2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практику </a:t>
            </a:r>
            <a:r>
              <a:rPr lang="ru-RU" sz="2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муниципального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частного учреждения, с целью предоставления стажерам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различных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моделей проведения занятий по 3D-моделированию и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прототипированию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pic>
        <p:nvPicPr>
          <p:cNvPr id="1026" name="Picture 2" descr="http://taisia-egorova.ru/wp-content/uploads/2014/04/strategicheskie-tseli_strategicheskie-ze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CD5E818-B698-4F4D-87CF-AB961602E5A9}" type="slidenum">
              <a:rPr lang="ru-RU" sz="2000"/>
              <a:pPr/>
              <a:t>5</a:t>
            </a:fld>
            <a:endParaRPr lang="ru-RU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Ожидаемые результаты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09600"/>
            <a:ext cx="8610600" cy="55625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Стажеры смогут: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организовать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вести </a:t>
            </a:r>
            <a:r>
              <a:rPr lang="ru-RU" dirty="0" smtClean="0"/>
              <a:t>кружок по 3</a:t>
            </a:r>
            <a:r>
              <a:rPr lang="en-US" dirty="0" smtClean="0"/>
              <a:t>D</a:t>
            </a:r>
            <a:r>
              <a:rPr lang="ru-RU" dirty="0" smtClean="0"/>
              <a:t>;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моделировать несложные технические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декоративные изделия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САПР;</a:t>
            </a:r>
          </a:p>
          <a:p>
            <a:r>
              <a:rPr lang="ru-RU" dirty="0" smtClean="0"/>
              <a:t>п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ознакомиться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принципами работы</a:t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3D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принтера и </a:t>
            </a:r>
            <a:r>
              <a:rPr lang="en-US" dirty="0" smtClean="0"/>
              <a:t>3D-</a:t>
            </a:r>
            <a:r>
              <a:rPr lang="ru-RU" dirty="0" smtClean="0"/>
              <a:t>сканера;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dirty="0"/>
              <a:t>п</a:t>
            </a:r>
            <a:r>
              <a:rPr lang="ru-RU" dirty="0" smtClean="0"/>
              <a:t>ознакомиться с необходимыми компетенциями для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участия детей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соревнованиях;</a:t>
            </a:r>
            <a:endParaRPr lang="ru-RU" dirty="0"/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изучить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основы составления заданий и критериев оценки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системе JuniorSkills.</a:t>
            </a:r>
          </a:p>
          <a:p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CD5E818-B698-4F4D-87CF-AB961602E5A9}" type="slidenum">
              <a:rPr lang="ru-RU" sz="2000"/>
              <a:pPr/>
              <a:t>6</a:t>
            </a:fld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69366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0"/>
            <a:ext cx="7704667" cy="986472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План стажировки</a:t>
            </a:r>
          </a:p>
        </p:txBody>
      </p:sp>
      <p:graphicFrame>
        <p:nvGraphicFramePr>
          <p:cNvPr id="34892" name="Group 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691487"/>
              </p:ext>
            </p:extLst>
          </p:nvPr>
        </p:nvGraphicFramePr>
        <p:xfrm>
          <a:off x="1211262" y="986472"/>
          <a:ext cx="7704138" cy="5173344"/>
        </p:xfrm>
        <a:graphic>
          <a:graphicData uri="http://schemas.openxmlformats.org/drawingml/2006/table">
            <a:tbl>
              <a:tblPr/>
              <a:tblGrid>
                <a:gridCol w="1355358"/>
                <a:gridCol w="2568046"/>
                <a:gridCol w="3780734"/>
              </a:tblGrid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дата</a:t>
                      </a:r>
                    </a:p>
                  </a:txBody>
                  <a:tcPr marL="85602" marR="85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Кол-во часов</a:t>
                      </a:r>
                    </a:p>
                  </a:txBody>
                  <a:tcPr marL="85602" marR="85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Вид работы </a:t>
                      </a:r>
                    </a:p>
                  </a:txBody>
                  <a:tcPr marL="85602" marR="85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27.10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5602" marR="85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5602" marR="85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Семинар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5602" marR="85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5602" marR="85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Мастер-класс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5602" marR="85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28.10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5602" marR="85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5602" marR="85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Тренинг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5602" marR="85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5602" marR="85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Организация проектов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5602" marR="85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29.10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5602" marR="85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5602" marR="85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Стажерская проба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5602" marR="85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5602" marR="85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Круглый стол, рефлексия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5602" marR="85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CD5E818-B698-4F4D-87CF-AB961602E5A9}" type="slidenum">
              <a:rPr lang="ru-RU" sz="2000"/>
              <a:pPr/>
              <a:t>7</a:t>
            </a:fld>
            <a:endParaRPr lang="ru-RU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accent2"/>
                </a:solidFill>
              </a:rPr>
              <a:t>Приемы и методы взаимодействия с педагогами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667000"/>
            <a:ext cx="7704667" cy="3332816"/>
          </a:xfrm>
        </p:spPr>
        <p:txBody>
          <a:bodyPr>
            <a:normAutofit lnSpcReduction="10000"/>
          </a:bodyPr>
          <a:lstStyle/>
          <a:p>
            <a:pPr lvl="2" algn="just"/>
            <a:r>
              <a:rPr lang="ru-RU" sz="2800" dirty="0">
                <a:cs typeface="Times New Roman" charset="0"/>
              </a:rPr>
              <a:t>п</a:t>
            </a:r>
            <a:r>
              <a:rPr lang="ru-RU" sz="2800" dirty="0" smtClean="0">
                <a:cs typeface="Times New Roman" charset="0"/>
              </a:rPr>
              <a:t>осещение мастер</a:t>
            </a:r>
            <a:r>
              <a:rPr lang="ru-RU" sz="2800" dirty="0">
                <a:cs typeface="Times New Roman" charset="0"/>
              </a:rPr>
              <a:t>-</a:t>
            </a:r>
            <a:r>
              <a:rPr lang="ru-RU" sz="2800" dirty="0" smtClean="0">
                <a:cs typeface="Times New Roman" charset="0"/>
              </a:rPr>
              <a:t>класса и тренинга;</a:t>
            </a:r>
            <a:endParaRPr lang="ru-RU" sz="2800" dirty="0">
              <a:cs typeface="Times New Roman" charset="0"/>
            </a:endParaRPr>
          </a:p>
          <a:p>
            <a:pPr lvl="2" algn="just"/>
            <a:r>
              <a:rPr lang="ru-RU" sz="2800" dirty="0">
                <a:cs typeface="Times New Roman" charset="0"/>
              </a:rPr>
              <a:t>участие </a:t>
            </a:r>
            <a:r>
              <a:rPr lang="ru-RU" sz="2800" dirty="0" smtClean="0">
                <a:cs typeface="Times New Roman" charset="0"/>
              </a:rPr>
              <a:t>в мастер-классе;</a:t>
            </a:r>
          </a:p>
          <a:p>
            <a:pPr lvl="2" algn="just"/>
            <a:r>
              <a:rPr lang="ru-RU" sz="2800" dirty="0" smtClean="0">
                <a:cs typeface="Times New Roman" charset="0"/>
              </a:rPr>
              <a:t>работа в круглом столе;</a:t>
            </a:r>
            <a:endParaRPr lang="ru-RU" sz="2800" dirty="0">
              <a:cs typeface="Times New Roman" charset="0"/>
            </a:endParaRPr>
          </a:p>
          <a:p>
            <a:pPr lvl="2" algn="just"/>
            <a:r>
              <a:rPr lang="ru-RU" sz="2800" dirty="0">
                <a:cs typeface="Times New Roman" charset="0"/>
              </a:rPr>
              <a:t>организация проектов;</a:t>
            </a:r>
          </a:p>
          <a:p>
            <a:pPr lvl="2" algn="just"/>
            <a:r>
              <a:rPr lang="ru-RU" sz="2800" dirty="0">
                <a:cs typeface="Times New Roman" charset="0"/>
              </a:rPr>
              <a:t>изучение нормативной, методической и другой литературы по теме </a:t>
            </a:r>
            <a:r>
              <a:rPr lang="ru-RU" sz="2800" dirty="0" smtClean="0">
                <a:cs typeface="Times New Roman" charset="0"/>
              </a:rPr>
              <a:t>стажировки.</a:t>
            </a:r>
            <a:endParaRPr lang="ru-RU" sz="2800" dirty="0"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CD5E818-B698-4F4D-87CF-AB961602E5A9}" type="slidenum">
              <a:rPr lang="ru-RU" sz="2000"/>
              <a:pPr/>
              <a:t>8</a:t>
            </a:fld>
            <a:endParaRPr lang="ru-RU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274638"/>
            <a:ext cx="8305800" cy="2087562"/>
          </a:xfrm>
        </p:spPr>
        <p:txBody>
          <a:bodyPr/>
          <a:lstStyle/>
          <a:p>
            <a:r>
              <a:rPr lang="ru-RU" sz="4000" dirty="0">
                <a:solidFill>
                  <a:schemeClr val="accent2"/>
                </a:solidFill>
              </a:rPr>
              <a:t>Методическое, материально-техническое обеспечение стажировки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2351314" y="2209801"/>
            <a:ext cx="7554686" cy="426720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/>
              <a:t>учебники, учебные </a:t>
            </a:r>
            <a:r>
              <a:rPr lang="ru-RU" sz="3200" dirty="0" smtClean="0"/>
              <a:t>пособия</a:t>
            </a:r>
          </a:p>
          <a:p>
            <a:endParaRPr lang="ru-RU" sz="900" dirty="0"/>
          </a:p>
          <a:p>
            <a:r>
              <a:rPr lang="ru-RU" sz="3200" dirty="0"/>
              <a:t>раздаточный материал</a:t>
            </a:r>
          </a:p>
          <a:p>
            <a:pPr>
              <a:lnSpc>
                <a:spcPct val="80000"/>
              </a:lnSpc>
            </a:pPr>
            <a:endParaRPr lang="ru-RU" sz="32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tx2"/>
                </a:solidFill>
              </a:rPr>
              <a:t>6 Персональных компьютеров 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>	или ноутбуков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endParaRPr lang="ru-RU" sz="9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tx2"/>
                </a:solidFill>
              </a:rPr>
              <a:t>3</a:t>
            </a:r>
            <a:r>
              <a:rPr lang="en-US" sz="3200" dirty="0" smtClean="0">
                <a:solidFill>
                  <a:schemeClr val="tx2"/>
                </a:solidFill>
              </a:rPr>
              <a:t>D-</a:t>
            </a:r>
            <a:r>
              <a:rPr lang="ru-RU" sz="3200" dirty="0" smtClean="0">
                <a:solidFill>
                  <a:schemeClr val="tx2"/>
                </a:solidFill>
              </a:rPr>
              <a:t>Принтер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endParaRPr lang="ru-RU" sz="9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tx2"/>
                </a:solidFill>
              </a:rPr>
              <a:t>3</a:t>
            </a:r>
            <a:r>
              <a:rPr lang="en-US" sz="3200" dirty="0" smtClean="0">
                <a:solidFill>
                  <a:schemeClr val="tx2"/>
                </a:solidFill>
              </a:rPr>
              <a:t>D-</a:t>
            </a:r>
            <a:r>
              <a:rPr lang="ru-RU" sz="3200" dirty="0" smtClean="0">
                <a:solidFill>
                  <a:schemeClr val="tx2"/>
                </a:solidFill>
              </a:rPr>
              <a:t>Сканер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16013" y="4257675"/>
            <a:ext cx="569987" cy="542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12754"/>
          <a:stretch/>
        </p:blipFill>
        <p:spPr>
          <a:xfrm>
            <a:off x="1764722" y="5091112"/>
            <a:ext cx="521278" cy="547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036" y="5791200"/>
            <a:ext cx="604164" cy="691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875" y="2200275"/>
            <a:ext cx="619125" cy="619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7761" y="3081337"/>
            <a:ext cx="608239" cy="60823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CD5E818-B698-4F4D-87CF-AB961602E5A9}" type="slidenum">
              <a:rPr lang="ru-RU" sz="2000"/>
              <a:pPr/>
              <a:t>9</a:t>
            </a:fld>
            <a:endParaRPr lang="ru-RU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2149</TotalTime>
  <Words>308</Words>
  <Application>Microsoft Macintosh PowerPoint</Application>
  <PresentationFormat>On-screen Show (4:3)</PresentationFormat>
  <Paragraphs>87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Параллакс</vt:lpstr>
      <vt:lpstr>"Развитие инженерного мышления на занятиях “3D-моделирование и прототипирование”  на базе государственных  и частных учреждений" </vt:lpstr>
      <vt:lpstr>3D-моделирование и прототипирование</vt:lpstr>
      <vt:lpstr>3D-моделирование и прототипирование</vt:lpstr>
      <vt:lpstr>Интеграция идей, методик и технологий в реальный образовательный процесс.  </vt:lpstr>
      <vt:lpstr>PowerPoint Presentation</vt:lpstr>
      <vt:lpstr>Ожидаемые результаты</vt:lpstr>
      <vt:lpstr>План стажировки</vt:lpstr>
      <vt:lpstr>Приемы и методы взаимодействия с педагогами</vt:lpstr>
      <vt:lpstr>Методическое, материально-техническое обеспечение стажировки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MURAVEINIC</cp:lastModifiedBy>
  <cp:revision>17</cp:revision>
  <cp:lastPrinted>1601-01-01T00:00:00Z</cp:lastPrinted>
  <dcterms:created xsi:type="dcterms:W3CDTF">1601-01-01T00:00:00Z</dcterms:created>
  <dcterms:modified xsi:type="dcterms:W3CDTF">2016-10-05T05:25:54Z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