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9" r:id="rId3"/>
    <p:sldId id="296" r:id="rId4"/>
    <p:sldId id="271" r:id="rId5"/>
    <p:sldId id="268" r:id="rId6"/>
    <p:sldId id="272" r:id="rId7"/>
    <p:sldId id="298" r:id="rId8"/>
    <p:sldId id="297" r:id="rId9"/>
    <p:sldId id="267" r:id="rId10"/>
    <p:sldId id="299" r:id="rId11"/>
    <p:sldId id="300" r:id="rId12"/>
    <p:sldId id="293" r:id="rId13"/>
    <p:sldId id="29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0" autoAdjust="0"/>
    <p:restoredTop sz="69486" autoAdjust="0"/>
  </p:normalViewPr>
  <p:slideViewPr>
    <p:cSldViewPr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35242" y="4797152"/>
            <a:ext cx="69847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Arial" charset="0"/>
              </a:rPr>
              <a:t>Секрет успеха летней кампании</a:t>
            </a:r>
          </a:p>
          <a:p>
            <a:pPr algn="ctr">
              <a:spcBef>
                <a:spcPct val="5000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Arial" charset="0"/>
              </a:rPr>
              <a:t>Заместитель директора по воспитательной работе МАОУ «СОШ № 101» г. Перми</a:t>
            </a:r>
          </a:p>
          <a:p>
            <a:pPr algn="ctr">
              <a:spcBef>
                <a:spcPct val="5000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Arial" charset="0"/>
              </a:rPr>
              <a:t>Шехирева </a:t>
            </a:r>
            <a:r>
              <a:rPr lang="ru-RU" b="1" i="1" dirty="0">
                <a:solidFill>
                  <a:srgbClr val="002060"/>
                </a:solidFill>
                <a:latin typeface="Arial" charset="0"/>
              </a:rPr>
              <a:t>М</a:t>
            </a:r>
            <a:r>
              <a:rPr lang="ru-RU" b="1" i="1" dirty="0" smtClean="0">
                <a:solidFill>
                  <a:srgbClr val="002060"/>
                </a:solidFill>
                <a:latin typeface="Arial" charset="0"/>
              </a:rPr>
              <a:t>аргарита Сергеевна</a:t>
            </a:r>
            <a:endParaRPr lang="ru-RU" b="1" i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2" name="Picture 3" descr="Z:\Программы\Шаблоны дипломов и грамот\Эмблема школ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2039452" cy="13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Организаторы\Desktop\ФОТО\Летний лагерь Профибуду\csPAhi46cV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7" y="1916832"/>
            <a:ext cx="4103948" cy="27359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Организаторы\Desktop\ФОТО\Летний лагерь Профибуду\3Ng6g9A-Ei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30" y="1916831"/>
            <a:ext cx="4149543" cy="27359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6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6" y="0"/>
            <a:ext cx="9153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Летний лагерь профессий «</a:t>
            </a:r>
            <a:r>
              <a:rPr lang="en-US" b="1" i="1" dirty="0" smtClean="0">
                <a:solidFill>
                  <a:srgbClr val="002060"/>
                </a:solidFill>
              </a:rPr>
              <a:t>#</a:t>
            </a:r>
            <a:r>
              <a:rPr lang="ru-RU" b="1" i="1" dirty="0" err="1" smtClean="0">
                <a:solidFill>
                  <a:srgbClr val="002060"/>
                </a:solidFill>
              </a:rPr>
              <a:t>ПрофиБуду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C:\Users\Организаторы\Desktop\ФОТО\Профибуду\t6X_92ssp7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7" y="1628800"/>
            <a:ext cx="4320480" cy="28803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234063" cy="3171137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2421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6" y="0"/>
            <a:ext cx="9153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Z:\Шехирева\Логипы\Аи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528" y="554464"/>
            <a:ext cx="1943128" cy="129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Z:\Шехирева\Логипы\Колыбе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81751"/>
            <a:ext cx="2133600" cy="78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Z:\Шехирева\Логипы\Пв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6505"/>
            <a:ext cx="2123306" cy="212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Z:\Шехирева\Логипы\Псс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3"/>
            <a:ext cx="2160240" cy="235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Z:\Шехирева\Логипы\Пцбк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42" y="2035594"/>
            <a:ext cx="21717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Z:\Шехирева\Логипы\Русгидр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33" y="3087132"/>
            <a:ext cx="2386608" cy="125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Z:\Шехирева\Логипы\Союз изобрет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5692452"/>
            <a:ext cx="252028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Z:\Шехирева\Логипы\Фаворит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32" y="3313405"/>
            <a:ext cx="2070224" cy="205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Z:\Шехирева\Логипы\Эмблема ДИМС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124" y="4426821"/>
            <a:ext cx="2162396" cy="19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Z:\Шехирева\Логипы\Эстель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27" y="5187246"/>
            <a:ext cx="2471928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31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6" y="0"/>
            <a:ext cx="9153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5656" y="404664"/>
            <a:ext cx="5544616" cy="100811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rgbClr val="003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Трудовые отряды</a:t>
            </a:r>
            <a:endParaRPr lang="ru-RU" sz="4000" i="1" dirty="0">
              <a:solidFill>
                <a:srgbClr val="003A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3"/>
          </p:nvPr>
        </p:nvSpPr>
        <p:spPr>
          <a:xfrm>
            <a:off x="5256584" y="1380927"/>
            <a:ext cx="3744416" cy="6397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848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i="1" dirty="0">
              <a:solidFill>
                <a:srgbClr val="0848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Организаторы\Desktop\ФОТО\Профибуду\S-g3U6QZ2G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рганизаторы\Desktop\ФОТО\Профибуду\mS9sHd6guD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93" y="3663280"/>
            <a:ext cx="4290789" cy="286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03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8" y="0"/>
            <a:ext cx="9153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Секреты успеха летней кампании МАОУ «СОШ № 101» г. Перми</a:t>
            </a:r>
            <a:endParaRPr lang="ru-RU" sz="3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584" y="2060848"/>
            <a:ext cx="7931224" cy="4896544"/>
          </a:xfrm>
        </p:spPr>
        <p:txBody>
          <a:bodyPr>
            <a:normAutofit fontScale="62500" lnSpcReduction="20000"/>
          </a:bodyPr>
          <a:lstStyle/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Реально функционирующая воспитательная система школы позволяет ребёнку включиться в разнообразные формы </a:t>
            </a: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деятельности в рамках летней кампании. </a:t>
            </a:r>
            <a:endParaRPr lang="ru-RU" sz="32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Каждое </a:t>
            </a: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общее коллективно - дело </a:t>
            </a: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становится для подростка копилкой положительных эмоций и уверенности в собственных силах</a:t>
            </a:r>
          </a:p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Школьное самоуправление даёт возможность подростку стать участником большого важного общего дела.</a:t>
            </a:r>
          </a:p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Социально значимая деятельность </a:t>
            </a: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 рамках ЛДО формирует </a:t>
            </a: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активную гражданскую позицию.</a:t>
            </a:r>
          </a:p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Закон </a:t>
            </a: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доброго отношения к людям, ставший нормой школьной жизни,  позволяет поддерживать в </a:t>
            </a: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течение всей летней кампании </a:t>
            </a: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уникальную атмосферу доверия и уважения</a:t>
            </a:r>
          </a:p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endParaRPr lang="ru-RU" dirty="0" smtClean="0">
              <a:solidFill>
                <a:prstClr val="black"/>
              </a:solidFill>
              <a:latin typeface="Century Schoolbook"/>
            </a:endParaRPr>
          </a:p>
          <a:p>
            <a:pPr marL="0" lvl="0" indent="0" algn="just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ru-RU" dirty="0" smtClean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1800" b="1" i="1" dirty="0" smtClean="0">
                <a:solidFill>
                  <a:schemeClr val="tx2"/>
                </a:solidFill>
                <a:latin typeface="+mj-lt"/>
              </a:rPr>
              <a:t>                          </a:t>
            </a:r>
          </a:p>
          <a:p>
            <a:pPr marL="0" indent="0" algn="just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ru-RU" sz="1800" b="1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800" b="1" i="1" dirty="0" smtClean="0">
                <a:solidFill>
                  <a:schemeClr val="tx2"/>
                </a:solidFill>
                <a:latin typeface="+mj-lt"/>
              </a:rPr>
              <a:t>                          </a:t>
            </a:r>
            <a:endParaRPr lang="ru-RU" sz="1800" b="1" i="1" dirty="0">
              <a:solidFill>
                <a:schemeClr val="tx2"/>
              </a:solidFill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00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" y="0"/>
            <a:ext cx="9131374" cy="68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Цели и задачи 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воспитательной системы школы: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600200"/>
            <a:ext cx="3596208" cy="452596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    </a:t>
            </a:r>
            <a:r>
              <a:rPr lang="ru-RU" sz="3600" i="1" dirty="0" smtClean="0">
                <a:solidFill>
                  <a:srgbClr val="002060"/>
                </a:solidFill>
              </a:rPr>
              <a:t>  </a:t>
            </a:r>
            <a:r>
              <a:rPr lang="ru-RU" sz="5100" b="1" i="1" dirty="0" smtClean="0">
                <a:solidFill>
                  <a:srgbClr val="002060"/>
                </a:solidFill>
              </a:rPr>
              <a:t>Цель:</a:t>
            </a:r>
            <a:r>
              <a:rPr lang="ru-RU" sz="5100" dirty="0" smtClean="0">
                <a:solidFill>
                  <a:srgbClr val="002060"/>
                </a:solidFill>
              </a:rPr>
              <a:t>	</a:t>
            </a:r>
          </a:p>
          <a:p>
            <a:pPr marL="0" indent="0" algn="ctr">
              <a:buNone/>
            </a:pPr>
            <a:r>
              <a:rPr lang="ru-RU" sz="5100" dirty="0" smtClean="0">
                <a:solidFill>
                  <a:srgbClr val="002060"/>
                </a:solidFill>
              </a:rPr>
              <a:t>Создание условий для формирования социальной успешности учащихся.</a:t>
            </a:r>
            <a:endParaRPr lang="ru-RU" sz="5100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506916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002060"/>
                </a:solidFill>
              </a:rPr>
              <a:t>Задачи воспитательной системы школы</a:t>
            </a:r>
            <a:r>
              <a:rPr lang="ru-RU" sz="3600" b="1" i="1" dirty="0" smtClean="0">
                <a:solidFill>
                  <a:srgbClr val="002060"/>
                </a:solidFill>
              </a:rPr>
              <a:t>:</a:t>
            </a:r>
          </a:p>
          <a:p>
            <a:pPr marL="0" indent="0" algn="ctr"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pPr algn="just"/>
            <a:r>
              <a:rPr lang="ru-RU" sz="3300" dirty="0">
                <a:solidFill>
                  <a:srgbClr val="002060"/>
                </a:solidFill>
              </a:rPr>
              <a:t>Развитие ученической инициативы, социальной активности учащихся и родителей.</a:t>
            </a:r>
          </a:p>
          <a:p>
            <a:pPr lvl="0" algn="just"/>
            <a:r>
              <a:rPr lang="ru-RU" sz="33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3300" dirty="0">
                <a:solidFill>
                  <a:srgbClr val="002060"/>
                </a:solidFill>
              </a:rPr>
              <a:t>гражданственности и правового самосознания.</a:t>
            </a:r>
          </a:p>
          <a:p>
            <a:pPr lvl="0" algn="just"/>
            <a:r>
              <a:rPr lang="ru-RU" sz="3300" dirty="0">
                <a:solidFill>
                  <a:srgbClr val="002060"/>
                </a:solidFill>
              </a:rPr>
              <a:t>Формирование навыков здорового образа жизни.</a:t>
            </a:r>
          </a:p>
          <a:p>
            <a:pPr lvl="0" algn="just"/>
            <a:r>
              <a:rPr lang="ru-RU" sz="3300" dirty="0">
                <a:solidFill>
                  <a:srgbClr val="002060"/>
                </a:solidFill>
              </a:rPr>
              <a:t>Включение учащихся, родителей и педагогов в общественное управление школой.</a:t>
            </a:r>
          </a:p>
          <a:p>
            <a:pPr lvl="0" algn="just"/>
            <a:r>
              <a:rPr lang="ru-RU" sz="3300" dirty="0" smtClean="0">
                <a:solidFill>
                  <a:srgbClr val="002060"/>
                </a:solidFill>
              </a:rPr>
              <a:t>Создание </a:t>
            </a:r>
            <a:r>
              <a:rPr lang="ru-RU" sz="3300" dirty="0">
                <a:solidFill>
                  <a:srgbClr val="002060"/>
                </a:solidFill>
              </a:rPr>
              <a:t>условий для профессионального самоопределения учащихся.</a:t>
            </a:r>
          </a:p>
          <a:p>
            <a:pPr lvl="0" algn="just"/>
            <a:r>
              <a:rPr lang="ru-RU" sz="3300" dirty="0" smtClean="0">
                <a:solidFill>
                  <a:srgbClr val="002060"/>
                </a:solidFill>
              </a:rPr>
              <a:t>Первичная профилактика преступности </a:t>
            </a:r>
            <a:r>
              <a:rPr lang="ru-RU" sz="3300" dirty="0">
                <a:solidFill>
                  <a:srgbClr val="002060"/>
                </a:solidFill>
              </a:rPr>
              <a:t>и правонарушений среди не­совершеннолетних.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07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" y="0"/>
            <a:ext cx="9135194" cy="68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603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Механизмы функционирования воспитательной системы 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МАОУ «СОШ №101» г. Перми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1772816"/>
            <a:ext cx="8229600" cy="4525963"/>
          </a:xfrm>
        </p:spPr>
        <p:txBody>
          <a:bodyPr>
            <a:noAutofit/>
          </a:bodyPr>
          <a:lstStyle/>
          <a:p>
            <a:r>
              <a:rPr lang="ru-RU" sz="2300" b="1" i="1" dirty="0" smtClean="0">
                <a:solidFill>
                  <a:srgbClr val="002060"/>
                </a:solidFill>
              </a:rPr>
              <a:t>Функционирование и развитие школьного самоуправления;</a:t>
            </a:r>
          </a:p>
          <a:p>
            <a:r>
              <a:rPr lang="ru-RU" sz="2300" b="1" i="1" dirty="0" smtClean="0">
                <a:solidFill>
                  <a:srgbClr val="002060"/>
                </a:solidFill>
              </a:rPr>
              <a:t>Деятельность по реализации социально-значимых программ Общероссийской общественной организации «Детские и молодежные социальные инициативы» (ДИМСИ);</a:t>
            </a:r>
          </a:p>
          <a:p>
            <a:r>
              <a:rPr lang="ru-RU" sz="2300" b="1" i="1" dirty="0" smtClean="0">
                <a:solidFill>
                  <a:srgbClr val="002060"/>
                </a:solidFill>
              </a:rPr>
              <a:t>Организация социальных и профессиональных практик;</a:t>
            </a:r>
          </a:p>
          <a:p>
            <a:r>
              <a:rPr lang="ru-RU" sz="2300" b="1" i="1" dirty="0" smtClean="0">
                <a:solidFill>
                  <a:srgbClr val="002060"/>
                </a:solidFill>
              </a:rPr>
              <a:t>Сохранение и развитие системы традиционных творческих дел школы;</a:t>
            </a:r>
          </a:p>
          <a:p>
            <a:r>
              <a:rPr lang="ru-RU" sz="2300" b="1" i="1" dirty="0" smtClean="0">
                <a:solidFill>
                  <a:srgbClr val="002060"/>
                </a:solidFill>
              </a:rPr>
              <a:t>Работа разновозрастных объединений</a:t>
            </a:r>
            <a:r>
              <a:rPr lang="ru-RU" sz="2300" i="1" dirty="0" smtClean="0">
                <a:solidFill>
                  <a:srgbClr val="002060"/>
                </a:solidFill>
              </a:rPr>
              <a:t>.</a:t>
            </a:r>
            <a:endParaRPr lang="ru-RU" sz="23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15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5" y="0"/>
            <a:ext cx="9154591" cy="689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404664"/>
            <a:ext cx="6552728" cy="1143000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002060"/>
                </a:solidFill>
              </a:rPr>
              <a:t>Функционирование школьного самоуправления</a:t>
            </a:r>
            <a:r>
              <a:rPr lang="ru-RU" sz="3600" b="1" i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844824"/>
            <a:ext cx="7941568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i="1" dirty="0">
                <a:solidFill>
                  <a:srgbClr val="002060"/>
                </a:solidFill>
              </a:rPr>
              <a:t>Выборы и деятельность Президента школы;</a:t>
            </a:r>
          </a:p>
          <a:p>
            <a:pPr>
              <a:lnSpc>
                <a:spcPct val="90000"/>
              </a:lnSpc>
            </a:pPr>
            <a:r>
              <a:rPr lang="ru-RU" sz="2400" i="1" dirty="0">
                <a:solidFill>
                  <a:srgbClr val="002060"/>
                </a:solidFill>
              </a:rPr>
              <a:t>Работа школьных Министров;</a:t>
            </a:r>
          </a:p>
          <a:p>
            <a:pPr>
              <a:lnSpc>
                <a:spcPct val="90000"/>
              </a:lnSpc>
            </a:pPr>
            <a:r>
              <a:rPr lang="ru-RU" sz="2400" i="1" dirty="0">
                <a:solidFill>
                  <a:srgbClr val="002060"/>
                </a:solidFill>
              </a:rPr>
              <a:t>Деятельность Совета старшеклассников «Мыс Доброй надежды»;</a:t>
            </a:r>
          </a:p>
          <a:p>
            <a:pPr>
              <a:lnSpc>
                <a:spcPct val="90000"/>
              </a:lnSpc>
            </a:pPr>
            <a:r>
              <a:rPr lang="ru-RU" sz="2400" i="1" dirty="0">
                <a:solidFill>
                  <a:srgbClr val="002060"/>
                </a:solidFill>
              </a:rPr>
              <a:t>Функционирование органов классного самоуправления;</a:t>
            </a:r>
          </a:p>
          <a:p>
            <a:pPr>
              <a:lnSpc>
                <a:spcPct val="90000"/>
              </a:lnSpc>
            </a:pPr>
            <a:r>
              <a:rPr lang="ru-RU" sz="2400" i="1" dirty="0">
                <a:solidFill>
                  <a:srgbClr val="002060"/>
                </a:solidFill>
              </a:rPr>
              <a:t>Работа Совета командиров;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/>
          </a:p>
        </p:txBody>
      </p:sp>
      <p:pic>
        <p:nvPicPr>
          <p:cNvPr id="1026" name="Picture 2" descr="C:\Users\Организаторы\Desktop\фото 2015\Линейка  1 сентября 2015 г. школы 101\IMG_3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467" y="4232981"/>
            <a:ext cx="3901790" cy="260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Организаторы\Desktop\ФОТО\6v0rwiIMAB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18099"/>
            <a:ext cx="3475942" cy="261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6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332656"/>
            <a:ext cx="7632848" cy="244827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Реализация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социально  значимых проектов и программ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Общероссийской общественной</a:t>
            </a: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организации </a:t>
            </a:r>
            <a:r>
              <a:rPr lang="ru-RU" sz="2800" b="1" i="1" dirty="0">
                <a:solidFill>
                  <a:srgbClr val="002060"/>
                </a:solidFill>
              </a:rPr>
              <a:t>«Детские и </a:t>
            </a:r>
            <a:r>
              <a:rPr lang="ru-RU" sz="2800" b="1" i="1" dirty="0" smtClean="0">
                <a:solidFill>
                  <a:srgbClr val="002060"/>
                </a:solidFill>
              </a:rPr>
              <a:t>молодёжные </a:t>
            </a:r>
            <a:r>
              <a:rPr lang="ru-RU" sz="2800" b="1" i="1" dirty="0">
                <a:solidFill>
                  <a:srgbClr val="002060"/>
                </a:solidFill>
              </a:rPr>
              <a:t>социальные инициативы» 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(</a:t>
            </a:r>
            <a:r>
              <a:rPr lang="ru-RU" sz="2800" b="1" i="1" dirty="0" smtClean="0">
                <a:solidFill>
                  <a:srgbClr val="002060"/>
                </a:solidFill>
              </a:rPr>
              <a:t>ДИМСИ)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55316"/>
            <a:ext cx="3203848" cy="30412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996952"/>
            <a:ext cx="5256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ПРОГРАММЫ  ДИМСИ:</a:t>
            </a:r>
          </a:p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«Школа гражданского общества»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«Младший брат от сердца 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к сердцу»</a:t>
            </a:r>
          </a:p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«Юное поколение выбирает  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книгу»                      </a:t>
            </a:r>
            <a:endParaRPr lang="ru-RU" sz="24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Врата 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учёности</a:t>
            </a: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»</a:t>
            </a:r>
          </a:p>
          <a:p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                  «</a:t>
            </a: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Лидер здоровья»</a:t>
            </a:r>
          </a:p>
          <a:p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                          «</a:t>
            </a: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СМИ третий сектор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»</a:t>
            </a:r>
          </a:p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                              «Волонтер 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XXI 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века»</a:t>
            </a:r>
            <a:endParaRPr lang="ru-RU" sz="24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8"/>
            <a:ext cx="9144000" cy="68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411760" y="980728"/>
            <a:ext cx="3600400" cy="110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</a:rPr>
              <a:t>Социально значимые акции: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55576" y="1600200"/>
            <a:ext cx="8136904" cy="452596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Общешкольная акция «Дарить добро» с детскими садами микрорайона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Гайва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Экологические акции с ПЦБК, </a:t>
            </a:r>
            <a:r>
              <a:rPr lang="ru-RU" sz="2400" b="1" i="1" dirty="0">
                <a:solidFill>
                  <a:srgbClr val="002060"/>
                </a:solidFill>
              </a:rPr>
              <a:t>П</a:t>
            </a:r>
            <a:r>
              <a:rPr lang="ru-RU" sz="2400" b="1" i="1" dirty="0" smtClean="0">
                <a:solidFill>
                  <a:srgbClr val="002060"/>
                </a:solidFill>
              </a:rPr>
              <a:t>АО «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РусГидро</a:t>
            </a:r>
            <a:r>
              <a:rPr lang="ru-RU" sz="2400" b="1" i="1" dirty="0" smtClean="0">
                <a:solidFill>
                  <a:srgbClr val="002060"/>
                </a:solidFill>
              </a:rPr>
              <a:t>» Камской ГЭС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Благотворительная акция «Новогодний подарок другу» с Краевым Домом ребёнка №6</a:t>
            </a:r>
          </a:p>
          <a:p>
            <a:pPr lvl="0"/>
            <a:r>
              <a:rPr lang="ru-RU" sz="2400" b="1" i="1" dirty="0" smtClean="0">
                <a:solidFill>
                  <a:srgbClr val="002060"/>
                </a:solidFill>
              </a:rPr>
              <a:t>Всероссийская «Весенняя неделя добра»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Шефская работа </a:t>
            </a:r>
            <a:r>
              <a:rPr lang="ru-RU" sz="2400" b="1" i="1" dirty="0">
                <a:solidFill>
                  <a:srgbClr val="002060"/>
                </a:solidFill>
              </a:rPr>
              <a:t>в  приюте «Родник</a:t>
            </a:r>
            <a:r>
              <a:rPr lang="ru-RU" sz="2400" b="1" i="1" dirty="0" smtClean="0">
                <a:solidFill>
                  <a:srgbClr val="002060"/>
                </a:solidFill>
              </a:rPr>
              <a:t>», Доме ветеранов и инвалидов</a:t>
            </a:r>
          </a:p>
          <a:p>
            <a:pPr lvl="0"/>
            <a:r>
              <a:rPr lang="ru-RU" sz="2400" b="1" i="1" dirty="0" smtClean="0">
                <a:solidFill>
                  <a:srgbClr val="002060"/>
                </a:solidFill>
              </a:rPr>
              <a:t>Совместная работа с общественными </a:t>
            </a:r>
          </a:p>
          <a:p>
            <a:pPr marL="0" lv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     организациями</a:t>
            </a:r>
          </a:p>
          <a:p>
            <a:pPr lvl="0"/>
            <a:endParaRPr lang="ru-RU" sz="2400" i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Организаторы\Desktop\для презентации ДИМСИ\весенняя неделя доб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25144"/>
            <a:ext cx="1800168" cy="17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3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"/>
            <a:ext cx="9144000" cy="685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Школа №101 и РДШ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(Российское движение школьников)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3196951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Ежегодное участие в краевом проекте «Пермский волонтер»;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Цикл социально значимых акций, посвященных ключевым проектам РДШ;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Участие в Днях единых действий (акция «</a:t>
            </a:r>
            <a:r>
              <a:rPr lang="ru-RU" sz="2000" dirty="0" err="1" smtClean="0">
                <a:solidFill>
                  <a:srgbClr val="002060"/>
                </a:solidFill>
              </a:rPr>
              <a:t>Селфи</a:t>
            </a:r>
            <a:r>
              <a:rPr lang="ru-RU" sz="2000" dirty="0" smtClean="0">
                <a:solidFill>
                  <a:srgbClr val="002060"/>
                </a:solidFill>
              </a:rPr>
              <a:t> с любимым учителем, «Давайте жить дружно»);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Ежегодный школьный конкурс профессионального мастерства «Волонтер»;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Ежегодное участие в краевом форуме лидеров РДШ Пермского края.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53136"/>
            <a:ext cx="2900333" cy="193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Z:\Программы\Шаблоны дипломов и грамот\Эмблема школ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53136"/>
            <a:ext cx="2887600" cy="193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3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097" y="44624"/>
            <a:ext cx="8229600" cy="115055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Мероприятия в рамках РДШ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08" y="1117441"/>
            <a:ext cx="4050246" cy="27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0522"/>
            <a:ext cx="4081232" cy="272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70" y="3840797"/>
            <a:ext cx="4050246" cy="274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F:\2017\Сборы\от Воти\IMG_2039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97200"/>
            <a:ext cx="4108549" cy="275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63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938" y="69269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Летняя кампания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МАОУ «СОШ № 101» г. Перми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3893" y="2060848"/>
            <a:ext cx="3322712" cy="648071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Профильный лагерь актива ДИМСИ   «Вместе»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Организаторы\Desktop\Документы 2014-15 уч. год\Лето 2014\фото простоканикулово\IMG_15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11322"/>
            <a:ext cx="4032448" cy="289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2132856"/>
            <a:ext cx="5673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       </a:t>
            </a:r>
            <a:r>
              <a:rPr lang="ru-RU" sz="2000" b="1" i="1" dirty="0" smtClean="0">
                <a:solidFill>
                  <a:srgbClr val="002060"/>
                </a:solidFill>
              </a:rPr>
              <a:t>Летний </a:t>
            </a:r>
            <a:r>
              <a:rPr lang="ru-RU" sz="2000" b="1" i="1" dirty="0">
                <a:solidFill>
                  <a:srgbClr val="002060"/>
                </a:solidFill>
              </a:rPr>
              <a:t>лагерь </a:t>
            </a:r>
            <a:r>
              <a:rPr lang="ru-RU" sz="2000" b="1" i="1" dirty="0" smtClean="0">
                <a:solidFill>
                  <a:srgbClr val="002060"/>
                </a:solidFill>
              </a:rPr>
              <a:t>«Простоканикулово»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" name="Picture 2" descr="C:\Users\Организаторы\Desktop\Юбилей школы 65 лет\фото на календарь\июнь\Летний лагерь ВМЕСТ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3" y="2826924"/>
            <a:ext cx="4139952" cy="279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7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2615</TotalTime>
  <Words>449</Words>
  <Application>Microsoft Office PowerPoint</Application>
  <PresentationFormat>Экран (4:3)</PresentationFormat>
  <Paragraphs>67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Цели и задачи  воспитательной системы школы:</vt:lpstr>
      <vt:lpstr>Механизмы функционирования воспитательной системы  МАОУ «СОШ №101» г. Перми</vt:lpstr>
      <vt:lpstr>Функционирование школьного самоуправления:</vt:lpstr>
      <vt:lpstr>Реализация  социально  значимых проектов и программ  Общероссийской общественной организации «Детские и молодёжные социальные инициативы»  (ДИМСИ)</vt:lpstr>
      <vt:lpstr>Социально значимые акции:</vt:lpstr>
      <vt:lpstr>Школа №101 и РДШ  (Российское движение школьников)</vt:lpstr>
      <vt:lpstr>Мероприятия в рамках РДШ</vt:lpstr>
      <vt:lpstr>Летняя кампания  МАОУ «СОШ № 101» г. Перми</vt:lpstr>
      <vt:lpstr>Летний лагерь профессий «#ПрофиБуду»</vt:lpstr>
      <vt:lpstr>Презентация PowerPoint</vt:lpstr>
      <vt:lpstr>Презентация PowerPoint</vt:lpstr>
      <vt:lpstr>Секреты успеха летней кампании МАОУ «СОШ № 101» г. Перми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ОРГАНИЗАТОРЫ</dc:creator>
  <cp:lastModifiedBy>Организаторы</cp:lastModifiedBy>
  <cp:revision>104</cp:revision>
  <dcterms:created xsi:type="dcterms:W3CDTF">2011-05-23T09:39:36Z</dcterms:created>
  <dcterms:modified xsi:type="dcterms:W3CDTF">2019-05-14T11:30:16Z</dcterms:modified>
</cp:coreProperties>
</file>