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11" r:id="rId2"/>
    <p:sldId id="409" r:id="rId3"/>
    <p:sldId id="431" r:id="rId4"/>
    <p:sldId id="443" r:id="rId5"/>
    <p:sldId id="444" r:id="rId6"/>
    <p:sldId id="445" r:id="rId7"/>
    <p:sldId id="446" r:id="rId8"/>
    <p:sldId id="447" r:id="rId9"/>
    <p:sldId id="412" r:id="rId10"/>
    <p:sldId id="428" r:id="rId11"/>
    <p:sldId id="430" r:id="rId12"/>
    <p:sldId id="418" r:id="rId13"/>
    <p:sldId id="413" r:id="rId14"/>
    <p:sldId id="414" r:id="rId15"/>
    <p:sldId id="421" r:id="rId16"/>
    <p:sldId id="432" r:id="rId17"/>
    <p:sldId id="415" r:id="rId18"/>
    <p:sldId id="416" r:id="rId19"/>
    <p:sldId id="419" r:id="rId20"/>
    <p:sldId id="420" r:id="rId21"/>
    <p:sldId id="423" r:id="rId22"/>
    <p:sldId id="426" r:id="rId23"/>
    <p:sldId id="425" r:id="rId24"/>
    <p:sldId id="417" r:id="rId25"/>
    <p:sldId id="450" r:id="rId26"/>
    <p:sldId id="424" r:id="rId27"/>
    <p:sldId id="451" r:id="rId28"/>
    <p:sldId id="438" r:id="rId29"/>
    <p:sldId id="453" r:id="rId30"/>
    <p:sldId id="452" r:id="rId31"/>
    <p:sldId id="464" r:id="rId32"/>
    <p:sldId id="43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5" r:id="rId44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FFFF"/>
    <a:srgbClr val="FFCCFF"/>
    <a:srgbClr val="FFFF99"/>
    <a:srgbClr val="3333CC"/>
    <a:srgbClr val="663300"/>
    <a:srgbClr val="0066FF"/>
    <a:srgbClr val="D957DC"/>
    <a:srgbClr val="CC00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11" d="100"/>
          <a:sy n="111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50;&#1048;&#1055;&#1050;&#1056;&#1054;\&#1043;&#1048;&#1040;%20&#1045;&#1043;&#1069;%20&#1054;&#1051;&#1048;&#1052;&#1055;&#1048;&#1040;&#1044;&#1067;%20&#1061;&#1048;&#1052;&#1048;&#1071;%20&#1063;&#1091;&#1089;&#1086;&#1074;&#1086;&#1081;+&#1040;&#1089;&#1087;\&#1043;&#1048;&#1040;%20&#1045;&#1043;&#1069;%20&#1088;&#1077;&#1079;%202015\&#1044;&#1080;&#1072;&#1075;&#1088;&#1072;&#1084;&#1084;&#1072;%20&#1074;&#1099;&#1087;&#1086;&#1083;&#1085;&#1077;&#1085;&#1080;&#1103;%2004_&#1093;&#1080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cat>
            <c:strRef>
              <c:f>Лист1!$C$42:$C$44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Лист1!$D$42:$D$44</c:f>
              <c:numCache>
                <c:formatCode>General</c:formatCode>
                <c:ptCount val="3"/>
                <c:pt idx="0">
                  <c:v>1313</c:v>
                </c:pt>
                <c:pt idx="1">
                  <c:v>371</c:v>
                </c:pt>
                <c:pt idx="2">
                  <c:v>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11648"/>
        <c:axId val="122536320"/>
      </c:barChart>
      <c:catAx>
        <c:axId val="12241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536320"/>
        <c:crosses val="autoZero"/>
        <c:auto val="1"/>
        <c:lblAlgn val="ctr"/>
        <c:lblOffset val="100"/>
        <c:noMultiLvlLbl val="0"/>
      </c:catAx>
      <c:valAx>
        <c:axId val="12253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1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B620F-A323-452D-9783-6C8E2B83FB9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879E58-CA8F-422B-8035-FB47F304DF5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4000" b="0" dirty="0" smtClean="0"/>
            <a:t>Задачи ЕГЭ, задание № 39</a:t>
          </a:r>
          <a:endParaRPr lang="ru-RU" sz="4000" b="0" dirty="0"/>
        </a:p>
      </dgm:t>
    </dgm:pt>
    <dgm:pt modelId="{67084454-7E9B-407B-B6AC-D43816D20E7C}" type="parTrans" cxnId="{9FC67A5E-9D4F-45B7-AEAE-BD5D6962CD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701E328C-2C4F-4FF7-BEED-2FB93EDD82BE}" type="sibTrans" cxnId="{9FC67A5E-9D4F-45B7-AEAE-BD5D6962CD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5245C480-75CF-437F-BECC-ABF4904F7F4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Расчеты по уравнениям реакций</a:t>
          </a:r>
          <a:endParaRPr lang="ru-RU" sz="2000" dirty="0">
            <a:solidFill>
              <a:schemeClr val="tx1"/>
            </a:solidFill>
          </a:endParaRPr>
        </a:p>
      </dgm:t>
    </dgm:pt>
    <dgm:pt modelId="{98F27041-CDAF-4E1C-B00B-100744CA8994}" type="parTrans" cxnId="{5A7D6F42-5176-4E34-B8AE-B8F1C422B1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69B4B95-7D1C-4F61-B756-8148B72B5805}" type="sibTrans" cxnId="{5A7D6F42-5176-4E34-B8AE-B8F1C422B1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C820B2C-DAC1-4565-8162-18943E61BC83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Задачи на смеси веществ</a:t>
          </a:r>
          <a:endParaRPr lang="ru-RU" sz="2000" dirty="0">
            <a:solidFill>
              <a:schemeClr val="tx1"/>
            </a:solidFill>
          </a:endParaRPr>
        </a:p>
      </dgm:t>
    </dgm:pt>
    <dgm:pt modelId="{C6974EE9-D055-42FB-890C-15B4935A6B74}" type="parTrans" cxnId="{D95C83DD-E5B5-4270-87DC-384609E39F8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E7B31A4-0113-44C8-9471-D90103DC5F79}" type="sibTrans" cxnId="{D95C83DD-E5B5-4270-87DC-384609E39F8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EBC69E3-A318-4BA9-8DDA-8EE87617BBCC}">
      <dgm:prSet custT="1"/>
      <dgm:spPr>
        <a:ln>
          <a:solidFill>
            <a:srgbClr val="6600CC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Определение состава продукта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(задачи на «тип соли»)</a:t>
          </a:r>
          <a:endParaRPr lang="ru-RU" sz="2000" dirty="0">
            <a:solidFill>
              <a:schemeClr val="tx1"/>
            </a:solidFill>
          </a:endParaRPr>
        </a:p>
      </dgm:t>
    </dgm:pt>
    <dgm:pt modelId="{65DE928F-54EE-4791-B933-280C203C5357}" type="parTrans" cxnId="{FB9EBCED-9506-401B-90E1-7A40013A32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3CC29F1-6A35-4865-BE13-4264F4FBED3A}" type="sibTrans" cxnId="{FB9EBCED-9506-401B-90E1-7A40013A32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C573B5E0-87FB-42C1-B2A6-951B6E4C39A9}">
      <dgm:prSet custT="1"/>
      <dgm:spPr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Нахождение массовой доли одного из продуктов реакции в растворе по уравнению материального баланса</a:t>
          </a:r>
          <a:endParaRPr lang="ru-RU" sz="2000" dirty="0">
            <a:solidFill>
              <a:schemeClr val="tx1"/>
            </a:solidFill>
          </a:endParaRPr>
        </a:p>
      </dgm:t>
    </dgm:pt>
    <dgm:pt modelId="{BEAA2C29-7D02-4B61-B4C8-F426D856890A}" type="parTrans" cxnId="{CA7C7889-8952-4581-A163-AB7219D972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3B4618FF-3C60-446A-AC86-11FC4F68E146}" type="sibTrans" cxnId="{CA7C7889-8952-4581-A163-AB7219D972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2B36024-488E-459A-94E9-E16FD3EB2C86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Нахождение массы одного из исходных веществ по уравнению материального баланса</a:t>
          </a:r>
          <a:endParaRPr lang="ru-RU" sz="2000" dirty="0">
            <a:solidFill>
              <a:schemeClr val="tx1"/>
            </a:solidFill>
          </a:endParaRPr>
        </a:p>
      </dgm:t>
    </dgm:pt>
    <dgm:pt modelId="{F3D2D01B-88B0-4DA0-A4C0-6617AA379F6D}" type="parTrans" cxnId="{C97B5DC3-6A9D-4C5C-8F04-FA224E037D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7619574F-E5E7-415A-8C93-5532E2351A3B}" type="sibTrans" cxnId="{C97B5DC3-6A9D-4C5C-8F04-FA224E037D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7AA7F76E-9F59-4545-A336-DDE71B33235B}" type="pres">
      <dgm:prSet presAssocID="{954B620F-A323-452D-9783-6C8E2B83FB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84A3BC-DF7B-4F09-A744-AA766B18F2EB}" type="pres">
      <dgm:prSet presAssocID="{28879E58-CA8F-422B-8035-FB47F304DF5B}" presName="root" presStyleCnt="0"/>
      <dgm:spPr/>
    </dgm:pt>
    <dgm:pt modelId="{853BE332-C13B-4F7E-A350-3B62EAB237DA}" type="pres">
      <dgm:prSet presAssocID="{28879E58-CA8F-422B-8035-FB47F304DF5B}" presName="rootComposite" presStyleCnt="0"/>
      <dgm:spPr/>
    </dgm:pt>
    <dgm:pt modelId="{D09B97A0-4A16-403E-BC6A-4C37399EF277}" type="pres">
      <dgm:prSet presAssocID="{28879E58-CA8F-422B-8035-FB47F304DF5B}" presName="rootText" presStyleLbl="node1" presStyleIdx="0" presStyleCnt="1" custScaleX="401513" custLinFactNeighborX="39708" custLinFactNeighborY="-172"/>
      <dgm:spPr/>
      <dgm:t>
        <a:bodyPr/>
        <a:lstStyle/>
        <a:p>
          <a:endParaRPr lang="ru-RU"/>
        </a:p>
      </dgm:t>
    </dgm:pt>
    <dgm:pt modelId="{E4D0B0A1-75EC-488B-8614-128E0F061FD1}" type="pres">
      <dgm:prSet presAssocID="{28879E58-CA8F-422B-8035-FB47F304DF5B}" presName="rootConnector" presStyleLbl="node1" presStyleIdx="0" presStyleCnt="1"/>
      <dgm:spPr/>
      <dgm:t>
        <a:bodyPr/>
        <a:lstStyle/>
        <a:p>
          <a:endParaRPr lang="ru-RU"/>
        </a:p>
      </dgm:t>
    </dgm:pt>
    <dgm:pt modelId="{AB5576F8-8767-494B-912A-67A332B98A68}" type="pres">
      <dgm:prSet presAssocID="{28879E58-CA8F-422B-8035-FB47F304DF5B}" presName="childShape" presStyleCnt="0"/>
      <dgm:spPr/>
    </dgm:pt>
    <dgm:pt modelId="{559A0BC3-8724-4FA8-8ADF-B26F21EE572B}" type="pres">
      <dgm:prSet presAssocID="{98F27041-CDAF-4E1C-B00B-100744CA899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07831C8-03B0-4257-B244-AD299ECDF42D}" type="pres">
      <dgm:prSet presAssocID="{5245C480-75CF-437F-BECC-ABF4904F7F46}" presName="childText" presStyleLbl="bgAcc1" presStyleIdx="0" presStyleCnt="5" custScaleX="392789" custLinFactNeighborX="3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DDFD-383A-470A-95CD-D4C64F3A5C49}" type="pres">
      <dgm:prSet presAssocID="{C6974EE9-D055-42FB-890C-15B4935A6B74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B59D09A-188F-4A25-A6B3-B6F54A0454C3}" type="pres">
      <dgm:prSet presAssocID="{4C820B2C-DAC1-4565-8162-18943E61BC83}" presName="childText" presStyleLbl="bgAcc1" presStyleIdx="1" presStyleCnt="5" custScaleX="392789" custLinFactNeighborX="3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78183-BFDB-4D58-A241-B63E9EF95CF9}" type="pres">
      <dgm:prSet presAssocID="{65DE928F-54EE-4791-B933-280C203C535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9BEA463-0654-4F4B-B491-825294CEE745}" type="pres">
      <dgm:prSet presAssocID="{8EBC69E3-A318-4BA9-8DDA-8EE87617BBCC}" presName="childText" presStyleLbl="bgAcc1" presStyleIdx="2" presStyleCnt="5" custScaleX="392789" custLinFactNeighborX="3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53161-EFEB-46C3-A822-D2EFD3B291E8}" type="pres">
      <dgm:prSet presAssocID="{BEAA2C29-7D02-4B61-B4C8-F426D856890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9C688EF2-1DA5-43E1-9FEF-F8249ED6E536}" type="pres">
      <dgm:prSet presAssocID="{C573B5E0-87FB-42C1-B2A6-951B6E4C39A9}" presName="childText" presStyleLbl="bgAcc1" presStyleIdx="3" presStyleCnt="5" custScaleX="392789" custLinFactNeighborX="3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CC59C-837E-4271-9225-835BAD867100}" type="pres">
      <dgm:prSet presAssocID="{F3D2D01B-88B0-4DA0-A4C0-6617AA379F6D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9EF1E7E-70FE-4EFA-91A0-A53AB77A778F}" type="pres">
      <dgm:prSet presAssocID="{82B36024-488E-459A-94E9-E16FD3EB2C86}" presName="childText" presStyleLbl="bgAcc1" presStyleIdx="4" presStyleCnt="5" custScaleX="392789" custLinFactNeighborX="3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8C348-7201-4B6A-BACF-2ADBD0DEF69C}" type="presOf" srcId="{28879E58-CA8F-422B-8035-FB47F304DF5B}" destId="{D09B97A0-4A16-403E-BC6A-4C37399EF277}" srcOrd="0" destOrd="0" presId="urn:microsoft.com/office/officeart/2005/8/layout/hierarchy3"/>
    <dgm:cxn modelId="{7E56B702-EBAF-49A3-B1DC-D21B45447BD0}" type="presOf" srcId="{5245C480-75CF-437F-BECC-ABF4904F7F46}" destId="{C07831C8-03B0-4257-B244-AD299ECDF42D}" srcOrd="0" destOrd="0" presId="urn:microsoft.com/office/officeart/2005/8/layout/hierarchy3"/>
    <dgm:cxn modelId="{FDBED66A-B893-4975-BE70-9F2064D0C808}" type="presOf" srcId="{954B620F-A323-452D-9783-6C8E2B83FB90}" destId="{7AA7F76E-9F59-4545-A336-DDE71B33235B}" srcOrd="0" destOrd="0" presId="urn:microsoft.com/office/officeart/2005/8/layout/hierarchy3"/>
    <dgm:cxn modelId="{8D8CD0AD-48DF-48BE-9FBF-89495EF7D1A4}" type="presOf" srcId="{8EBC69E3-A318-4BA9-8DDA-8EE87617BBCC}" destId="{49BEA463-0654-4F4B-B491-825294CEE745}" srcOrd="0" destOrd="0" presId="urn:microsoft.com/office/officeart/2005/8/layout/hierarchy3"/>
    <dgm:cxn modelId="{F78D1C0D-6B46-40E8-86F8-ADE3026BDD8F}" type="presOf" srcId="{F3D2D01B-88B0-4DA0-A4C0-6617AA379F6D}" destId="{D31CC59C-837E-4271-9225-835BAD867100}" srcOrd="0" destOrd="0" presId="urn:microsoft.com/office/officeart/2005/8/layout/hierarchy3"/>
    <dgm:cxn modelId="{E4E5FD59-C339-468A-8B54-9D5B70FE8A2A}" type="presOf" srcId="{C573B5E0-87FB-42C1-B2A6-951B6E4C39A9}" destId="{9C688EF2-1DA5-43E1-9FEF-F8249ED6E536}" srcOrd="0" destOrd="0" presId="urn:microsoft.com/office/officeart/2005/8/layout/hierarchy3"/>
    <dgm:cxn modelId="{6CD17BC5-AAEE-48A1-A9D3-DE35342F4635}" type="presOf" srcId="{98F27041-CDAF-4E1C-B00B-100744CA8994}" destId="{559A0BC3-8724-4FA8-8ADF-B26F21EE572B}" srcOrd="0" destOrd="0" presId="urn:microsoft.com/office/officeart/2005/8/layout/hierarchy3"/>
    <dgm:cxn modelId="{D95C83DD-E5B5-4270-87DC-384609E39F8B}" srcId="{28879E58-CA8F-422B-8035-FB47F304DF5B}" destId="{4C820B2C-DAC1-4565-8162-18943E61BC83}" srcOrd="1" destOrd="0" parTransId="{C6974EE9-D055-42FB-890C-15B4935A6B74}" sibTransId="{0E7B31A4-0113-44C8-9471-D90103DC5F79}"/>
    <dgm:cxn modelId="{C97B5DC3-6A9D-4C5C-8F04-FA224E037DF7}" srcId="{28879E58-CA8F-422B-8035-FB47F304DF5B}" destId="{82B36024-488E-459A-94E9-E16FD3EB2C86}" srcOrd="4" destOrd="0" parTransId="{F3D2D01B-88B0-4DA0-A4C0-6617AA379F6D}" sibTransId="{7619574F-E5E7-415A-8C93-5532E2351A3B}"/>
    <dgm:cxn modelId="{5A7D6F42-5176-4E34-B8AE-B8F1C422B1DF}" srcId="{28879E58-CA8F-422B-8035-FB47F304DF5B}" destId="{5245C480-75CF-437F-BECC-ABF4904F7F46}" srcOrd="0" destOrd="0" parTransId="{98F27041-CDAF-4E1C-B00B-100744CA8994}" sibTransId="{069B4B95-7D1C-4F61-B756-8148B72B5805}"/>
    <dgm:cxn modelId="{63BE5DBA-76E3-4A73-8FC6-E93F43D2A7A6}" type="presOf" srcId="{BEAA2C29-7D02-4B61-B4C8-F426D856890A}" destId="{D0253161-EFEB-46C3-A822-D2EFD3B291E8}" srcOrd="0" destOrd="0" presId="urn:microsoft.com/office/officeart/2005/8/layout/hierarchy3"/>
    <dgm:cxn modelId="{A3D25B39-BB29-4B6B-B0B2-2A998B69F021}" type="presOf" srcId="{65DE928F-54EE-4791-B933-280C203C5357}" destId="{C1978183-BFDB-4D58-A241-B63E9EF95CF9}" srcOrd="0" destOrd="0" presId="urn:microsoft.com/office/officeart/2005/8/layout/hierarchy3"/>
    <dgm:cxn modelId="{9FC67A5E-9D4F-45B7-AEAE-BD5D6962CD38}" srcId="{954B620F-A323-452D-9783-6C8E2B83FB90}" destId="{28879E58-CA8F-422B-8035-FB47F304DF5B}" srcOrd="0" destOrd="0" parTransId="{67084454-7E9B-407B-B6AC-D43816D20E7C}" sibTransId="{701E328C-2C4F-4FF7-BEED-2FB93EDD82BE}"/>
    <dgm:cxn modelId="{CA7C7889-8952-4581-A163-AB7219D972EB}" srcId="{28879E58-CA8F-422B-8035-FB47F304DF5B}" destId="{C573B5E0-87FB-42C1-B2A6-951B6E4C39A9}" srcOrd="3" destOrd="0" parTransId="{BEAA2C29-7D02-4B61-B4C8-F426D856890A}" sibTransId="{3B4618FF-3C60-446A-AC86-11FC4F68E146}"/>
    <dgm:cxn modelId="{FB9EBCED-9506-401B-90E1-7A40013A326D}" srcId="{28879E58-CA8F-422B-8035-FB47F304DF5B}" destId="{8EBC69E3-A318-4BA9-8DDA-8EE87617BBCC}" srcOrd="2" destOrd="0" parTransId="{65DE928F-54EE-4791-B933-280C203C5357}" sibTransId="{83CC29F1-6A35-4865-BE13-4264F4FBED3A}"/>
    <dgm:cxn modelId="{EF2A47A0-1162-4050-9885-9337948F4265}" type="presOf" srcId="{4C820B2C-DAC1-4565-8162-18943E61BC83}" destId="{7B59D09A-188F-4A25-A6B3-B6F54A0454C3}" srcOrd="0" destOrd="0" presId="urn:microsoft.com/office/officeart/2005/8/layout/hierarchy3"/>
    <dgm:cxn modelId="{A06FD183-120E-4055-8937-C73B0EEF87B7}" type="presOf" srcId="{82B36024-488E-459A-94E9-E16FD3EB2C86}" destId="{49EF1E7E-70FE-4EFA-91A0-A53AB77A778F}" srcOrd="0" destOrd="0" presId="urn:microsoft.com/office/officeart/2005/8/layout/hierarchy3"/>
    <dgm:cxn modelId="{172900E9-0873-450C-9A4C-C289730289D5}" type="presOf" srcId="{28879E58-CA8F-422B-8035-FB47F304DF5B}" destId="{E4D0B0A1-75EC-488B-8614-128E0F061FD1}" srcOrd="1" destOrd="0" presId="urn:microsoft.com/office/officeart/2005/8/layout/hierarchy3"/>
    <dgm:cxn modelId="{86CC488D-3A8A-49C4-9103-75F005B689E2}" type="presOf" srcId="{C6974EE9-D055-42FB-890C-15B4935A6B74}" destId="{6BC0DDFD-383A-470A-95CD-D4C64F3A5C49}" srcOrd="0" destOrd="0" presId="urn:microsoft.com/office/officeart/2005/8/layout/hierarchy3"/>
    <dgm:cxn modelId="{E4729CF3-84E7-4BBA-B903-DA053E8CA734}" type="presParOf" srcId="{7AA7F76E-9F59-4545-A336-DDE71B33235B}" destId="{CB84A3BC-DF7B-4F09-A744-AA766B18F2EB}" srcOrd="0" destOrd="0" presId="urn:microsoft.com/office/officeart/2005/8/layout/hierarchy3"/>
    <dgm:cxn modelId="{1E36AC71-98C8-408A-BE49-1873EC98708A}" type="presParOf" srcId="{CB84A3BC-DF7B-4F09-A744-AA766B18F2EB}" destId="{853BE332-C13B-4F7E-A350-3B62EAB237DA}" srcOrd="0" destOrd="0" presId="urn:microsoft.com/office/officeart/2005/8/layout/hierarchy3"/>
    <dgm:cxn modelId="{455C7751-5931-404E-B1FB-AB5666D5A7EC}" type="presParOf" srcId="{853BE332-C13B-4F7E-A350-3B62EAB237DA}" destId="{D09B97A0-4A16-403E-BC6A-4C37399EF277}" srcOrd="0" destOrd="0" presId="urn:microsoft.com/office/officeart/2005/8/layout/hierarchy3"/>
    <dgm:cxn modelId="{587F5AEE-D73B-4D47-9D65-D548155334B8}" type="presParOf" srcId="{853BE332-C13B-4F7E-A350-3B62EAB237DA}" destId="{E4D0B0A1-75EC-488B-8614-128E0F061FD1}" srcOrd="1" destOrd="0" presId="urn:microsoft.com/office/officeart/2005/8/layout/hierarchy3"/>
    <dgm:cxn modelId="{9F07F4D3-6A1D-4975-A7D9-C1B6FA3A72D9}" type="presParOf" srcId="{CB84A3BC-DF7B-4F09-A744-AA766B18F2EB}" destId="{AB5576F8-8767-494B-912A-67A332B98A68}" srcOrd="1" destOrd="0" presId="urn:microsoft.com/office/officeart/2005/8/layout/hierarchy3"/>
    <dgm:cxn modelId="{5EE4AE5D-0F2B-433C-B23B-F89BEE903CEB}" type="presParOf" srcId="{AB5576F8-8767-494B-912A-67A332B98A68}" destId="{559A0BC3-8724-4FA8-8ADF-B26F21EE572B}" srcOrd="0" destOrd="0" presId="urn:microsoft.com/office/officeart/2005/8/layout/hierarchy3"/>
    <dgm:cxn modelId="{1F84CE40-9EF8-4036-9110-6ED3F8760007}" type="presParOf" srcId="{AB5576F8-8767-494B-912A-67A332B98A68}" destId="{C07831C8-03B0-4257-B244-AD299ECDF42D}" srcOrd="1" destOrd="0" presId="urn:microsoft.com/office/officeart/2005/8/layout/hierarchy3"/>
    <dgm:cxn modelId="{F362A9EE-1458-44A5-929F-0C075F5C384A}" type="presParOf" srcId="{AB5576F8-8767-494B-912A-67A332B98A68}" destId="{6BC0DDFD-383A-470A-95CD-D4C64F3A5C49}" srcOrd="2" destOrd="0" presId="urn:microsoft.com/office/officeart/2005/8/layout/hierarchy3"/>
    <dgm:cxn modelId="{E8D3F861-9144-455B-B4EE-E719925669E1}" type="presParOf" srcId="{AB5576F8-8767-494B-912A-67A332B98A68}" destId="{7B59D09A-188F-4A25-A6B3-B6F54A0454C3}" srcOrd="3" destOrd="0" presId="urn:microsoft.com/office/officeart/2005/8/layout/hierarchy3"/>
    <dgm:cxn modelId="{58B053F9-39EC-4372-B060-158332BCB2C1}" type="presParOf" srcId="{AB5576F8-8767-494B-912A-67A332B98A68}" destId="{C1978183-BFDB-4D58-A241-B63E9EF95CF9}" srcOrd="4" destOrd="0" presId="urn:microsoft.com/office/officeart/2005/8/layout/hierarchy3"/>
    <dgm:cxn modelId="{C3229268-BEFB-4484-9859-0C0B1C9F7A36}" type="presParOf" srcId="{AB5576F8-8767-494B-912A-67A332B98A68}" destId="{49BEA463-0654-4F4B-B491-825294CEE745}" srcOrd="5" destOrd="0" presId="urn:microsoft.com/office/officeart/2005/8/layout/hierarchy3"/>
    <dgm:cxn modelId="{9E7E0E11-16B0-4F58-B4B7-6657EE436929}" type="presParOf" srcId="{AB5576F8-8767-494B-912A-67A332B98A68}" destId="{D0253161-EFEB-46C3-A822-D2EFD3B291E8}" srcOrd="6" destOrd="0" presId="urn:microsoft.com/office/officeart/2005/8/layout/hierarchy3"/>
    <dgm:cxn modelId="{463737A3-689F-4E4B-A71D-7F4A9D96F6CF}" type="presParOf" srcId="{AB5576F8-8767-494B-912A-67A332B98A68}" destId="{9C688EF2-1DA5-43E1-9FEF-F8249ED6E536}" srcOrd="7" destOrd="0" presId="urn:microsoft.com/office/officeart/2005/8/layout/hierarchy3"/>
    <dgm:cxn modelId="{B7B42A3E-AB4C-40A6-8021-FCB0906DD0CD}" type="presParOf" srcId="{AB5576F8-8767-494B-912A-67A332B98A68}" destId="{D31CC59C-837E-4271-9225-835BAD867100}" srcOrd="8" destOrd="0" presId="urn:microsoft.com/office/officeart/2005/8/layout/hierarchy3"/>
    <dgm:cxn modelId="{B9E687CD-C484-496E-9AF4-E975FBB7417D}" type="presParOf" srcId="{AB5576F8-8767-494B-912A-67A332B98A68}" destId="{49EF1E7E-70FE-4EFA-91A0-A53AB77A778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B97A0-4A16-403E-BC6A-4C37399EF277}">
      <dsp:nvSpPr>
        <dsp:cNvPr id="0" name=""/>
        <dsp:cNvSpPr/>
      </dsp:nvSpPr>
      <dsp:spPr>
        <a:xfrm>
          <a:off x="1427551" y="1147"/>
          <a:ext cx="6853364" cy="853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000" b="0" kern="1200" dirty="0" smtClean="0"/>
            <a:t>Задачи ЕГЭ, задание № 39</a:t>
          </a:r>
          <a:endParaRPr lang="ru-RU" sz="4000" b="0" kern="1200" dirty="0"/>
        </a:p>
      </dsp:txBody>
      <dsp:txXfrm>
        <a:off x="1452547" y="26143"/>
        <a:ext cx="6803372" cy="803450"/>
      </dsp:txXfrm>
    </dsp:sp>
    <dsp:sp modelId="{559A0BC3-8724-4FA8-8ADF-B26F21EE572B}">
      <dsp:nvSpPr>
        <dsp:cNvPr id="0" name=""/>
        <dsp:cNvSpPr/>
      </dsp:nvSpPr>
      <dsp:spPr>
        <a:xfrm>
          <a:off x="2112887" y="854589"/>
          <a:ext cx="444433" cy="641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549"/>
              </a:lnTo>
              <a:lnTo>
                <a:pt x="444433" y="6415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831C8-03B0-4257-B244-AD299ECDF42D}">
      <dsp:nvSpPr>
        <dsp:cNvPr id="0" name=""/>
        <dsp:cNvSpPr/>
      </dsp:nvSpPr>
      <dsp:spPr>
        <a:xfrm>
          <a:off x="2557321" y="1069418"/>
          <a:ext cx="5363565" cy="8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Расчеты по уравнениям реакций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82317" y="1094414"/>
        <a:ext cx="5313573" cy="803450"/>
      </dsp:txXfrm>
    </dsp:sp>
    <dsp:sp modelId="{6BC0DDFD-383A-470A-95CD-D4C64F3A5C49}">
      <dsp:nvSpPr>
        <dsp:cNvPr id="0" name=""/>
        <dsp:cNvSpPr/>
      </dsp:nvSpPr>
      <dsp:spPr>
        <a:xfrm>
          <a:off x="2112887" y="854589"/>
          <a:ext cx="444433" cy="1708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352"/>
              </a:lnTo>
              <a:lnTo>
                <a:pt x="444433" y="1708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9D09A-188F-4A25-A6B3-B6F54A0454C3}">
      <dsp:nvSpPr>
        <dsp:cNvPr id="0" name=""/>
        <dsp:cNvSpPr/>
      </dsp:nvSpPr>
      <dsp:spPr>
        <a:xfrm>
          <a:off x="2557321" y="2136221"/>
          <a:ext cx="5363565" cy="8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Задачи на смеси веществ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82317" y="2161217"/>
        <a:ext cx="5313573" cy="803450"/>
      </dsp:txXfrm>
    </dsp:sp>
    <dsp:sp modelId="{C1978183-BFDB-4D58-A241-B63E9EF95CF9}">
      <dsp:nvSpPr>
        <dsp:cNvPr id="0" name=""/>
        <dsp:cNvSpPr/>
      </dsp:nvSpPr>
      <dsp:spPr>
        <a:xfrm>
          <a:off x="2112887" y="854589"/>
          <a:ext cx="444433" cy="277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155"/>
              </a:lnTo>
              <a:lnTo>
                <a:pt x="444433" y="2775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EA463-0654-4F4B-B491-825294CEE745}">
      <dsp:nvSpPr>
        <dsp:cNvPr id="0" name=""/>
        <dsp:cNvSpPr/>
      </dsp:nvSpPr>
      <dsp:spPr>
        <a:xfrm>
          <a:off x="2557321" y="3203024"/>
          <a:ext cx="5363565" cy="8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Определение состава продукта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(задачи на «тип соли»)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82317" y="3228020"/>
        <a:ext cx="5313573" cy="803450"/>
      </dsp:txXfrm>
    </dsp:sp>
    <dsp:sp modelId="{D0253161-EFEB-46C3-A822-D2EFD3B291E8}">
      <dsp:nvSpPr>
        <dsp:cNvPr id="0" name=""/>
        <dsp:cNvSpPr/>
      </dsp:nvSpPr>
      <dsp:spPr>
        <a:xfrm>
          <a:off x="2112887" y="854589"/>
          <a:ext cx="444433" cy="384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959"/>
              </a:lnTo>
              <a:lnTo>
                <a:pt x="444433" y="38419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88EF2-1DA5-43E1-9FEF-F8249ED6E536}">
      <dsp:nvSpPr>
        <dsp:cNvPr id="0" name=""/>
        <dsp:cNvSpPr/>
      </dsp:nvSpPr>
      <dsp:spPr>
        <a:xfrm>
          <a:off x="2557321" y="4269827"/>
          <a:ext cx="5363565" cy="8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Нахождение массовой доли одного из продуктов реакции в растворе по уравнению материального баланса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82317" y="4294823"/>
        <a:ext cx="5313573" cy="803450"/>
      </dsp:txXfrm>
    </dsp:sp>
    <dsp:sp modelId="{D31CC59C-837E-4271-9225-835BAD867100}">
      <dsp:nvSpPr>
        <dsp:cNvPr id="0" name=""/>
        <dsp:cNvSpPr/>
      </dsp:nvSpPr>
      <dsp:spPr>
        <a:xfrm>
          <a:off x="2112887" y="854589"/>
          <a:ext cx="444433" cy="490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8762"/>
              </a:lnTo>
              <a:lnTo>
                <a:pt x="444433" y="49087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F1E7E-70FE-4EFA-91A0-A53AB77A778F}">
      <dsp:nvSpPr>
        <dsp:cNvPr id="0" name=""/>
        <dsp:cNvSpPr/>
      </dsp:nvSpPr>
      <dsp:spPr>
        <a:xfrm>
          <a:off x="2557321" y="5336630"/>
          <a:ext cx="5363565" cy="8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Нахождение массы одного из исходных веществ по уравнению материального баланса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82317" y="5361626"/>
        <a:ext cx="5313573" cy="80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B27F9-BE08-477A-B85F-AE3CA39BFE26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CB39F2-089F-425E-B6A4-C6F239B44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87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01F6-B15F-482F-8DB9-F21048F0A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D802-1CD2-4A13-922A-CE1FF41FF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13B5-745F-4D70-9C98-E70CB209C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A0C6-8679-4298-A409-38B5E9E8B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A0A0-DE2E-47AB-9D13-58CA97745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00B5-14AB-4971-85CA-60D6D6F8F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E800-676E-43BD-A2FA-5E97DC39D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C053-41AC-44B0-83B9-0453B8534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D410-2630-49BB-B806-F10AE9654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5449-FF64-4FBA-BB37-3CC7D99EF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E7C5-9154-4BC8-9D2A-50E9F2B7E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25.08.2013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B22909-26BB-457A-8EA1-E9B314E3C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37500" y="1196752"/>
            <a:ext cx="4710764" cy="5544617"/>
            <a:chOff x="1835696" y="2947"/>
            <a:chExt cx="5400600" cy="6821906"/>
          </a:xfrm>
        </p:grpSpPr>
        <p:pic>
          <p:nvPicPr>
            <p:cNvPr id="5" name="Picture 2" descr="http://www.100book.ru/b109492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35696" y="2947"/>
              <a:ext cx="5400600" cy="682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627784" y="4509120"/>
              <a:ext cx="3744416" cy="36004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8854" y="1700808"/>
            <a:ext cx="1956882" cy="463954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8400" b="1" cap="none" spc="-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ОГЭ</a:t>
            </a:r>
            <a:endParaRPr lang="ru-RU" sz="8400" b="1" cap="none" spc="-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628800"/>
            <a:ext cx="1956882" cy="463954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8400" b="1" spc="-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Е</a:t>
            </a:r>
            <a:r>
              <a:rPr lang="ru-RU" sz="8400" b="1" cap="none" spc="-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ГЭ</a:t>
            </a:r>
            <a:endParaRPr lang="ru-RU" sz="8400" b="1" cap="none" spc="-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540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6006" y="77723"/>
            <a:ext cx="3626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Статистика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Picture 2" descr="http://05.img.avito.st/1280x960/1058734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164"/>
            <a:ext cx="3672408" cy="1890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060848"/>
            <a:ext cx="8640960" cy="455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8 человек </a:t>
            </a:r>
            <a:r>
              <a:rPr lang="ru-RU" sz="3500" b="1" dirty="0" smtClean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– </a:t>
            </a:r>
            <a:r>
              <a:rPr lang="ru-RU" sz="3500" b="1" dirty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Березники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5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2 </a:t>
            </a:r>
            <a:r>
              <a:rPr lang="ru-RU" sz="35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человека </a:t>
            </a:r>
            <a:r>
              <a:rPr lang="ru-RU" sz="3500" b="1" dirty="0" smtClean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– </a:t>
            </a:r>
            <a:r>
              <a:rPr lang="ru-RU" sz="3500" b="1" dirty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Пермь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5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По 1 </a:t>
            </a:r>
            <a:r>
              <a:rPr lang="ru-RU" sz="35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человеку </a:t>
            </a:r>
            <a:r>
              <a:rPr lang="ru-RU" sz="3500" b="1" dirty="0" smtClean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– </a:t>
            </a:r>
            <a:r>
              <a:rPr lang="ru-RU" sz="3500" b="1" dirty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Соликамск, Пермский, </a:t>
            </a:r>
            <a:r>
              <a:rPr lang="ru-RU" sz="3500" b="1" dirty="0">
                <a:solidFill>
                  <a:srgbClr val="0070C0"/>
                </a:solidFill>
              </a:rPr>
              <a:t>Чернушинский, Александровский, Юрлинский, Чайковский, Верещагинский, Чусовской р-ны</a:t>
            </a:r>
            <a:endParaRPr lang="ru-RU" sz="3500" b="1" dirty="0">
              <a:solidFill>
                <a:srgbClr val="0070C0"/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7746" y="1213439"/>
            <a:ext cx="3924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чел (6%)</a:t>
            </a:r>
          </a:p>
        </p:txBody>
      </p:sp>
      <p:sp>
        <p:nvSpPr>
          <p:cNvPr id="8" name="Стрелка вправо 7"/>
          <p:cNvSpPr/>
          <p:nvPr/>
        </p:nvSpPr>
        <p:spPr>
          <a:xfrm rot="1121140">
            <a:off x="3691050" y="1232844"/>
            <a:ext cx="1568776" cy="666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736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16632"/>
            <a:ext cx="3626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Статистика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 descr="http://www.parissportifs.com/blog/wp-content/uploads/2014/04/minus-add-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128"/>
            <a:ext cx="2213992" cy="22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9552" y="2156195"/>
            <a:ext cx="80648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4 человека (1,2%) </a:t>
            </a:r>
            <a:r>
              <a:rPr lang="ru-RU" sz="3600" b="1" dirty="0" smtClean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не справились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с работой, набрав баллы ниже минимального значения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(по 1 человеку из Краснокамского, Губахинского, Осинского районов и г. Кунгура)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96376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149080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16632"/>
            <a:ext cx="3626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Статистика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439" y="1916832"/>
            <a:ext cx="5099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Средний балл 2015</a:t>
            </a:r>
            <a:endParaRPr lang="ru-RU" sz="40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1" y="2624718"/>
            <a:ext cx="2389220" cy="516250"/>
          </a:xfrm>
          <a:prstGeom prst="straightConnector1">
            <a:avLst/>
          </a:prstGeom>
          <a:ln w="63500">
            <a:solidFill>
              <a:srgbClr val="3333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78175" y="2636912"/>
            <a:ext cx="2286113" cy="516250"/>
          </a:xfrm>
          <a:prstGeom prst="straightConnector1">
            <a:avLst/>
          </a:prstGeom>
          <a:ln w="63500">
            <a:solidFill>
              <a:srgbClr val="3333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1022" y="3227430"/>
            <a:ext cx="3084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первичный</a:t>
            </a:r>
            <a:endParaRPr lang="ru-RU" sz="40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1422" y="3227430"/>
            <a:ext cx="2627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тестовый</a:t>
            </a:r>
            <a:endParaRPr lang="ru-RU" sz="40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4149080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02149" y="4227475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26,8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3179" y="4221088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78,8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606371" y="4689140"/>
            <a:ext cx="2189765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99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328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16632"/>
            <a:ext cx="3626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Статистика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955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3999"/>
              </p:ext>
            </p:extLst>
          </p:nvPr>
        </p:nvGraphicFramePr>
        <p:xfrm>
          <a:off x="395538" y="1556792"/>
          <a:ext cx="8424934" cy="499401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961576"/>
                <a:gridCol w="1646935"/>
                <a:gridCol w="1994691"/>
                <a:gridCol w="1821732"/>
              </a:tblGrid>
              <a:tr h="7146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АТЕ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(с числом сдававших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от 8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чел)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Кол-во участников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Ср. первичный балл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Ср. тестовый  балл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г. Березники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29,7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87,3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г. Пермь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26,3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77,2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Чайковский район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26,9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79,2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г. Кунгур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26,2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77,0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г. Соликамск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26,2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77,2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Пермский район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26,9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78,9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Чусовской район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27,4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80,6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Добрянский район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25,2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Нытвенский район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24,5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Чернушинский район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28,5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83,8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Краснокамский район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24,2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Верещагинский район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30,8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90,4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5" marR="510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128826"/>
            <a:ext cx="3626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Статистика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185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4108" y="188640"/>
            <a:ext cx="7240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Результаты по заданиям,%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93641"/>
              </p:ext>
            </p:extLst>
          </p:nvPr>
        </p:nvGraphicFramePr>
        <p:xfrm>
          <a:off x="3419872" y="1560827"/>
          <a:ext cx="48768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82,2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78,5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78,2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79,8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89,7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86,7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89,1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77,6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96,4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93,7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97,0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87,8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92,7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91,5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52,4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75,8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70,4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7148" y="3431329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5414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4108" y="188640"/>
            <a:ext cx="7240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Результаты по заданиям,%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399615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2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28191"/>
              </p:ext>
            </p:extLst>
          </p:nvPr>
        </p:nvGraphicFramePr>
        <p:xfrm>
          <a:off x="5148064" y="2852936"/>
          <a:ext cx="2438400" cy="1700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85,7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79,5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22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69,4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124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Согласно методическим рекомендациям ФИПИ, усвоенными считаются те элементы предметного содержания, примерный интервал выполнения которых </a:t>
            </a:r>
            <a:r>
              <a:rPr lang="ru-RU" sz="2800" b="1" dirty="0" smtClean="0"/>
              <a:t>составляет: </a:t>
            </a:r>
          </a:p>
          <a:p>
            <a:r>
              <a:rPr lang="ru-RU" sz="2800" b="1" dirty="0" smtClean="0"/>
              <a:t>- для </a:t>
            </a:r>
            <a:r>
              <a:rPr lang="ru-RU" sz="2800" b="1" dirty="0"/>
              <a:t>базового уровня </a:t>
            </a:r>
            <a:r>
              <a:rPr lang="ru-RU" sz="2800" b="1" dirty="0">
                <a:solidFill>
                  <a:srgbClr val="C00000"/>
                </a:solidFill>
              </a:rPr>
              <a:t>60-90%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dirty="0" smtClean="0"/>
              <a:t>- для </a:t>
            </a:r>
            <a:r>
              <a:rPr lang="ru-RU" sz="2800" b="1" dirty="0"/>
              <a:t>повышенного уровня - </a:t>
            </a:r>
            <a:r>
              <a:rPr lang="ru-RU" sz="2800" b="1" dirty="0">
                <a:solidFill>
                  <a:srgbClr val="C00000"/>
                </a:solidFill>
              </a:rPr>
              <a:t>40-60%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dirty="0" smtClean="0"/>
              <a:t>- для </a:t>
            </a:r>
            <a:r>
              <a:rPr lang="ru-RU" sz="2800" b="1" dirty="0"/>
              <a:t>высокого уровня - </a:t>
            </a:r>
            <a:r>
              <a:rPr lang="ru-RU" sz="2800" b="1" dirty="0">
                <a:solidFill>
                  <a:srgbClr val="C00000"/>
                </a:solidFill>
              </a:rPr>
              <a:t>менее 40%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28826"/>
            <a:ext cx="4299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Без интриги))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61" y="4941168"/>
            <a:ext cx="831510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Пермском крае </a:t>
            </a:r>
            <a:r>
              <a:rPr lang="ru-RU" sz="3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</a:rPr>
              <a:t>по всем 22 заданиям </a:t>
            </a:r>
            <a:r>
              <a:rPr lang="ru-RU" sz="3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интервал среднего процента выполнения </a:t>
            </a:r>
            <a:r>
              <a:rPr lang="ru-RU" sz="3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</a:rPr>
              <a:t>уложился в заявленные рамки </a:t>
            </a:r>
            <a:endParaRPr lang="ru-RU" sz="3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436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488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979712" y="3717032"/>
            <a:ext cx="4896544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979712" y="2852936"/>
            <a:ext cx="4896544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020272" y="4365104"/>
            <a:ext cx="1224136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20272" y="3717032"/>
            <a:ext cx="1224136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74211" y="116632"/>
            <a:ext cx="6498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Результаты по заданиям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742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448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95736" y="4365104"/>
            <a:ext cx="5832648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74211" y="116632"/>
            <a:ext cx="6498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Результаты по заданиям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174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omp-kasimovskij.narod.ru/EGE/provedenie-ege-i-gia-v-2015-god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260648"/>
            <a:ext cx="3456384" cy="12242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omp-kasimovskij.narod.ru/EGE/provedenie-ege-i-gia-v-2015-god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9519" y="1796672"/>
            <a:ext cx="3420793" cy="12487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707904" y="3140968"/>
            <a:ext cx="41764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Результаты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по химии: достижения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 проблемы</a:t>
            </a:r>
            <a:endParaRPr lang="ru-RU" sz="4800" b="1" cap="none" spc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6165304"/>
            <a:ext cx="613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</a:rPr>
              <a:t>М.Н. Клинова, 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</a:rPr>
              <a:t>отдел  СФГОС ИРО </a:t>
            </a: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</a:rPr>
              <a:t>ПК </a:t>
            </a:r>
          </a:p>
        </p:txBody>
      </p:sp>
    </p:spTree>
    <p:extLst>
      <p:ext uri="{BB962C8B-B14F-4D97-AF65-F5344CB8AC3E}">
        <p14:creationId xmlns:p14="http://schemas.microsoft.com/office/powerpoint/2010/main" val="30813867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Наиболее </a:t>
            </a:r>
            <a:r>
              <a:rPr lang="ru-RU" sz="2400" b="1" dirty="0"/>
              <a:t>высокие результаты (решаемость более 90%) показаны в заданиях № 5, 6, 7, 8, 15. </a:t>
            </a:r>
            <a:endParaRPr lang="ru-RU" sz="2400" b="1" dirty="0" smtClean="0"/>
          </a:p>
          <a:p>
            <a:r>
              <a:rPr lang="ru-RU" sz="2400" b="1" dirty="0" smtClean="0"/>
              <a:t>Наилучшим </a:t>
            </a:r>
            <a:r>
              <a:rPr lang="ru-RU" sz="2400" b="1" dirty="0"/>
              <a:t>образом среди первой части выполнено </a:t>
            </a:r>
            <a:r>
              <a:rPr lang="ru-RU" sz="2400" b="1" dirty="0">
                <a:solidFill>
                  <a:srgbClr val="FF0000"/>
                </a:solidFill>
              </a:rPr>
              <a:t>задание </a:t>
            </a:r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r>
              <a:rPr lang="ru-RU" sz="2400" b="1" dirty="0" smtClean="0"/>
              <a:t>, </a:t>
            </a:r>
            <a:r>
              <a:rPr lang="ru-RU" sz="2400" b="1" dirty="0"/>
              <a:t>которое в варианте 9401 было следующим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4211" y="116632"/>
            <a:ext cx="6498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Результаты по заданиям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659624"/>
            <a:ext cx="8466436" cy="257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2320" y="5373216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97%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5496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11" y="116632"/>
            <a:ext cx="6498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Результаты по заданиям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Задание </a:t>
            </a:r>
            <a:r>
              <a:rPr lang="ru-RU" sz="2400" b="1" dirty="0" smtClean="0">
                <a:solidFill>
                  <a:srgbClr val="FF0000"/>
                </a:solidFill>
              </a:rPr>
              <a:t>20 </a:t>
            </a:r>
            <a:r>
              <a:rPr lang="ru-RU" sz="2400" b="1" dirty="0" smtClean="0"/>
              <a:t>(высокий уровень), </a:t>
            </a:r>
            <a:r>
              <a:rPr lang="ru-RU" sz="2400" b="1" dirty="0"/>
              <a:t>которое появилось </a:t>
            </a:r>
            <a:r>
              <a:rPr lang="ru-RU" sz="2400" b="1" dirty="0" smtClean="0"/>
              <a:t>в 2014-м, </a:t>
            </a:r>
            <a:r>
              <a:rPr lang="ru-RU" sz="2400" b="1" dirty="0"/>
              <a:t>к </a:t>
            </a:r>
            <a:r>
              <a:rPr lang="ru-RU" sz="2400" b="1" dirty="0" smtClean="0"/>
              <a:t>2015 </a:t>
            </a:r>
            <a:r>
              <a:rPr lang="ru-RU" sz="2400" b="1" dirty="0"/>
              <a:t>году оказалось хорошо отработано </a:t>
            </a:r>
            <a:r>
              <a:rPr lang="ru-RU" sz="2400" b="1" dirty="0" smtClean="0"/>
              <a:t>обучающимися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526" y="3501008"/>
            <a:ext cx="8420100" cy="22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5014917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85,7%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9049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9289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r>
              <a:rPr lang="ru-RU" sz="2400" b="1" dirty="0" smtClean="0"/>
              <a:t> Если записывать окислитель-восстановитель и при этом рядом указывать произошедшие процессы (как делают отельные ученики), то ЧЕТКО ПРОПИСЫВАТЬ ОКОНЧАНИЕ СЛОВ! (трудно </a:t>
            </a:r>
            <a:r>
              <a:rPr lang="ru-RU" sz="2400" b="1" dirty="0"/>
              <a:t>определить, от какого </a:t>
            </a:r>
            <a:r>
              <a:rPr lang="ru-RU" sz="2400" b="1" dirty="0" smtClean="0"/>
              <a:t>именно слова </a:t>
            </a:r>
            <a:r>
              <a:rPr lang="ru-RU" sz="2400" b="1" dirty="0"/>
              <a:t>произведено </a:t>
            </a:r>
            <a:r>
              <a:rPr lang="ru-RU" sz="2400" b="1" dirty="0" smtClean="0"/>
              <a:t>сокращение, а </a:t>
            </a:r>
            <a:r>
              <a:rPr lang="ru-RU" sz="2400" b="1" dirty="0"/>
              <a:t>результат </a:t>
            </a:r>
            <a:r>
              <a:rPr lang="ru-RU" sz="2400" b="1" dirty="0" smtClean="0"/>
              <a:t>влияет </a:t>
            </a:r>
            <a:r>
              <a:rPr lang="ru-RU" sz="2400" b="1" dirty="0"/>
              <a:t>на получение 1-го балла из 3-х возможных в этом задании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r>
              <a:rPr lang="ru-RU" sz="2400" b="1" dirty="0" smtClean="0"/>
              <a:t> Не путать запись степени окисления с записью заряда иона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340768"/>
            <a:ext cx="640871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Обратить внимание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учеников </a:t>
            </a:r>
          </a:p>
          <a:p>
            <a:pPr lvl="0"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оформлении задания 20:</a:t>
            </a:r>
          </a:p>
        </p:txBody>
      </p:sp>
    </p:spTree>
    <p:extLst>
      <p:ext uri="{BB962C8B-B14F-4D97-AF65-F5344CB8AC3E}">
        <p14:creationId xmlns:p14="http://schemas.microsoft.com/office/powerpoint/2010/main" val="821565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5193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/>
                </a:solidFill>
              </a:rPr>
              <a:t>Наименьшая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/>
                </a:solidFill>
              </a:rPr>
              <a:t>решаемость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077" y="4365104"/>
            <a:ext cx="8425395" cy="20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078" y="1484784"/>
            <a:ext cx="8425394" cy="27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64288" y="3501008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52,4%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3740" y="5879013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69,4%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36629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708920"/>
            <a:ext cx="59766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Е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ГЭ-2015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по химии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974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1538"/>
              </p:ext>
            </p:extLst>
          </p:nvPr>
        </p:nvGraphicFramePr>
        <p:xfrm>
          <a:off x="201488" y="1196752"/>
          <a:ext cx="8763000" cy="46335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34608"/>
                <a:gridCol w="3528392"/>
              </a:tblGrid>
              <a:tr h="5182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Часть 1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Баллы (первичные)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59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26 заданий</a:t>
                      </a:r>
                      <a:r>
                        <a:rPr lang="ru-RU" sz="2800" b="1" dirty="0" smtClean="0"/>
                        <a:t> базового уровня</a:t>
                      </a:r>
                    </a:p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9 задания </a:t>
                      </a:r>
                      <a:r>
                        <a:rPr lang="ru-RU" sz="2800" b="1" dirty="0" smtClean="0"/>
                        <a:t>повышенного уровня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26●1 = 26 баллов</a:t>
                      </a:r>
                    </a:p>
                    <a:p>
                      <a:endParaRPr lang="ru-RU" sz="2800" b="1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9●2 = 18 баллов</a:t>
                      </a:r>
                    </a:p>
                    <a:p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Часть 2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Баллы 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80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5 заданий </a:t>
                      </a:r>
                      <a:r>
                        <a:rPr lang="ru-RU" sz="2800" b="1" dirty="0" smtClean="0"/>
                        <a:t>высокого уровня сложности с развернутым ответом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3+4+5+4+4=</a:t>
                      </a:r>
                    </a:p>
                    <a:p>
                      <a:r>
                        <a:rPr lang="ru-RU" sz="2800" b="1" dirty="0" smtClean="0"/>
                        <a:t>20 баллов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4506" y="6012577"/>
            <a:ext cx="3791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Итого </a:t>
            </a:r>
            <a:r>
              <a:rPr lang="ru-RU" altLang="ru-RU" sz="32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40 заданий </a:t>
            </a:r>
            <a:endParaRPr lang="ru-RU" sz="32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9121" y="6012576"/>
            <a:ext cx="3265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Итого </a:t>
            </a:r>
            <a:r>
              <a:rPr lang="ru-RU" altLang="ru-RU" sz="32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64 </a:t>
            </a:r>
            <a:r>
              <a:rPr lang="ru-RU" alt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балла </a:t>
            </a:r>
            <a:endParaRPr lang="ru-RU" sz="32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48419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Структура КИМ-2015 </a:t>
            </a:r>
            <a:endParaRPr lang="ru-RU" sz="4400" b="1" dirty="0">
              <a:ln w="22225">
                <a:solidFill>
                  <a:srgbClr val="CC3300"/>
                </a:solidFill>
                <a:prstDash val="solid"/>
              </a:ln>
              <a:solidFill>
                <a:srgbClr val="FF9933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 descr="http://www.softintergroup.ru/see.php?izku=bvsoceg/img13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28800" cy="889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574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59832" y="128826"/>
            <a:ext cx="3626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Статистика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22758"/>
              </p:ext>
            </p:extLst>
          </p:nvPr>
        </p:nvGraphicFramePr>
        <p:xfrm>
          <a:off x="251520" y="2348880"/>
          <a:ext cx="8643428" cy="396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714"/>
                <a:gridCol w="432171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Россия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Пермский край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Средний тестовый балл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24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57,04</a:t>
                      </a:r>
                      <a:endParaRPr lang="ru-RU" sz="2400" b="1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61,4</a:t>
                      </a:r>
                      <a:endParaRPr lang="ru-RU" sz="2400" b="1" dirty="0" smtClean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2400" b="1" dirty="0" smtClean="0"/>
                        <a:t>Не набрали минимального числа баллов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12,8%</a:t>
                      </a:r>
                      <a:endParaRPr lang="ru-RU" sz="2400" b="1" dirty="0" smtClean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3,8%</a:t>
                      </a:r>
                      <a:endParaRPr lang="ru-RU" sz="2400" b="1" dirty="0" smtClean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Набрали 100 баллов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0,67%</a:t>
                      </a:r>
                      <a:endParaRPr lang="ru-RU" sz="2400" b="1" dirty="0" smtClean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0,54%</a:t>
                      </a:r>
                      <a:endParaRPr lang="ru-RU" sz="2400" b="1" dirty="0" smtClean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63688" y="1556792"/>
            <a:ext cx="67687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922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участника в Пермском крае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636" y="3482012"/>
            <a:ext cx="2260156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3482012"/>
            <a:ext cx="216024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95636" y="4657130"/>
            <a:ext cx="2260156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4657130"/>
            <a:ext cx="216024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95636" y="5733256"/>
            <a:ext cx="2260156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5737250"/>
            <a:ext cx="216024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251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4108" y="188640"/>
            <a:ext cx="7240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Результаты по заданиям,%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28386"/>
              </p:ext>
            </p:extLst>
          </p:nvPr>
        </p:nvGraphicFramePr>
        <p:xfrm>
          <a:off x="395536" y="1809328"/>
          <a:ext cx="835292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1368152"/>
                <a:gridCol w="720080"/>
                <a:gridCol w="1368152"/>
                <a:gridCol w="720080"/>
                <a:gridCol w="1368152"/>
                <a:gridCol w="720080"/>
                <a:gridCol w="136815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89,4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84,2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85,6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43,6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89,3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75,7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69,2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30,9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85,8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73,4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44,9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53,1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85,6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62,8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…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76,6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52,0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78,5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79,3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77,5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66,9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90,6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77,0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78,0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36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70,0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74,3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68,5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76,2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28,0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66,4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61,2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Arial"/>
                        </a:rPr>
                        <a:t>…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77,5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46,4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69,3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72,3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76,9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25,1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Arial"/>
                        </a:rPr>
                        <a:t>…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80,0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74,4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30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69,2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40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32,7</a:t>
                      </a: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7704" y="1412776"/>
            <a:ext cx="216024" cy="2160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1412776"/>
            <a:ext cx="216024" cy="2160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1412776"/>
            <a:ext cx="216024" cy="216024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5736" y="13314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базовый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13407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овышенный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13407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высокий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 rot="20511496">
            <a:off x="5612459" y="2700864"/>
            <a:ext cx="768806" cy="402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0511496">
            <a:off x="7675452" y="2277223"/>
            <a:ext cx="738017" cy="419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03848" y="342900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Спирты и фенолы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527101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Класс-я хим. реакций</a:t>
            </a:r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55757" y="571448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Задача 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1784" y="2308810"/>
            <a:ext cx="58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Кач. </a:t>
            </a:r>
          </a:p>
          <a:p>
            <a:r>
              <a:rPr lang="ru-RU" sz="1000" dirty="0" smtClean="0"/>
              <a:t>р-</a:t>
            </a:r>
            <a:r>
              <a:rPr lang="ru-RU" sz="1000" dirty="0" err="1" smtClean="0"/>
              <a:t>ии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72290" y="2996952"/>
            <a:ext cx="1531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Хим. </a:t>
            </a:r>
            <a:r>
              <a:rPr lang="ru-RU" sz="1000" dirty="0"/>
              <a:t>п</a:t>
            </a:r>
            <a:r>
              <a:rPr lang="ru-RU" sz="1000" dirty="0" smtClean="0"/>
              <a:t>р-во. ПИУ. ВМС</a:t>
            </a:r>
            <a:endParaRPr lang="ru-RU" sz="1000" dirty="0"/>
          </a:p>
        </p:txBody>
      </p:sp>
      <p:sp>
        <p:nvSpPr>
          <p:cNvPr id="23" name="Овал 22"/>
          <p:cNvSpPr/>
          <p:nvPr/>
        </p:nvSpPr>
        <p:spPr>
          <a:xfrm rot="20511496">
            <a:off x="7456409" y="5458630"/>
            <a:ext cx="814707" cy="421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511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6632"/>
            <a:ext cx="54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Задание № 23; 44,9%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2" y="1988840"/>
            <a:ext cx="8272272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38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6632"/>
            <a:ext cx="54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Задание №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9;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30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,9%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127" y="2780928"/>
            <a:ext cx="854416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06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708920"/>
            <a:ext cx="59766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ОГЭ-2015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по химии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4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88640"/>
            <a:ext cx="54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Задание №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9; 25,1%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8418576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796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260132"/>
            <a:ext cx="7488832" cy="533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124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727140"/>
              </p:ext>
            </p:extLst>
          </p:nvPr>
        </p:nvGraphicFramePr>
        <p:xfrm>
          <a:off x="467544" y="188640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 rot="18493928">
            <a:off x="-570751" y="3725566"/>
            <a:ext cx="4513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Условное деление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1697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Расчеты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уравнениям реакций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336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 раствору, образовавшемуся в результате взаимодействия 18,2 г фосфида кальция и 400 мл 5%-ного раствора соляной кислоты (</a:t>
            </a:r>
            <a:r>
              <a:rPr lang="en-US" dirty="0" smtClean="0">
                <a:solidFill>
                  <a:srgbClr val="002060"/>
                </a:solidFill>
              </a:rPr>
              <a:t>ρ</a:t>
            </a:r>
            <a:r>
              <a:rPr lang="ru-RU" dirty="0" smtClean="0">
                <a:solidFill>
                  <a:srgbClr val="002060"/>
                </a:solidFill>
              </a:rPr>
              <a:t>=1,1г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мл), добавили 193,2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 5%-ного раствора карбоната калия. Определите массу образовавшегося осадка и объем выделившегося газа (н.у.).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974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5270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200" dirty="0" smtClean="0"/>
              <a:t>1) Уравнения реакций:</a:t>
            </a:r>
          </a:p>
          <a:p>
            <a:pPr marL="0" indent="0">
              <a:buNone/>
            </a:pPr>
            <a:r>
              <a:rPr lang="en-US" sz="1200" dirty="0" smtClean="0"/>
              <a:t>Ca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P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+ 6HCl = 3CaCl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+2PH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      (1)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 smtClean="0"/>
              <a:t>CaCl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+ K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=CaCO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↓ +2KCl   (2)</a:t>
            </a:r>
            <a:r>
              <a:rPr lang="ru-RU" sz="1200" dirty="0" smtClean="0"/>
              <a:t>.</a:t>
            </a:r>
          </a:p>
          <a:p>
            <a:pPr marL="0" lvl="0" indent="0">
              <a:buNone/>
            </a:pPr>
            <a:r>
              <a:rPr lang="ru-RU" sz="1200" dirty="0" smtClean="0"/>
              <a:t>2)Количества реагирующих веществ (количества «чистых» реагирующих веществ):</a:t>
            </a:r>
          </a:p>
          <a:p>
            <a:pPr marL="0" indent="0">
              <a:buNone/>
            </a:pPr>
            <a:r>
              <a:rPr lang="en-US" sz="1200" dirty="0" smtClean="0"/>
              <a:t>n</a:t>
            </a:r>
            <a:r>
              <a:rPr lang="ru-RU" sz="1200" dirty="0" smtClean="0"/>
              <a:t> =</a:t>
            </a:r>
            <a:r>
              <a:rPr lang="en-US" sz="1200" dirty="0" smtClean="0"/>
              <a:t>m</a:t>
            </a:r>
            <a:r>
              <a:rPr lang="ru-RU" sz="1200" baseline="-25000" dirty="0" err="1" smtClean="0"/>
              <a:t>в-ва</a:t>
            </a:r>
            <a:r>
              <a:rPr lang="ru-RU" sz="1200" dirty="0" smtClean="0"/>
              <a:t> /</a:t>
            </a:r>
            <a:r>
              <a:rPr lang="en-US" sz="1200" dirty="0" smtClean="0"/>
              <a:t>M</a:t>
            </a:r>
            <a:r>
              <a:rPr lang="ru-RU" sz="1200" baseline="-25000" dirty="0" err="1" smtClean="0"/>
              <a:t>в-ва</a:t>
            </a:r>
            <a:r>
              <a:rPr lang="ru-RU" sz="1200" dirty="0" smtClean="0"/>
              <a:t>;   </a:t>
            </a:r>
            <a:r>
              <a:rPr lang="en-US" sz="1200" dirty="0" smtClean="0"/>
              <a:t>m</a:t>
            </a:r>
            <a:r>
              <a:rPr lang="ru-RU" sz="1200" baseline="-25000" dirty="0" err="1" smtClean="0"/>
              <a:t>в-ва</a:t>
            </a:r>
            <a:r>
              <a:rPr lang="ru-RU" sz="1200" dirty="0" err="1" smtClean="0"/>
              <a:t>=W</a:t>
            </a:r>
            <a:r>
              <a:rPr lang="ru-RU" sz="1200" dirty="0" smtClean="0"/>
              <a:t> ∙ </a:t>
            </a:r>
            <a:r>
              <a:rPr lang="en-US" sz="1200" dirty="0" smtClean="0"/>
              <a:t>m</a:t>
            </a:r>
            <a:r>
              <a:rPr lang="ru-RU" sz="1200" baseline="-25000" dirty="0" err="1" smtClean="0"/>
              <a:t>р-ра</a:t>
            </a:r>
            <a:r>
              <a:rPr lang="ru-RU" sz="1200" dirty="0" smtClean="0"/>
              <a:t>;   </a:t>
            </a:r>
            <a:r>
              <a:rPr lang="en-US" sz="1200" dirty="0" smtClean="0"/>
              <a:t>m</a:t>
            </a:r>
            <a:r>
              <a:rPr lang="ru-RU" sz="1200" baseline="-25000" dirty="0" err="1" smtClean="0"/>
              <a:t>р-ра</a:t>
            </a:r>
            <a:r>
              <a:rPr lang="ru-RU" sz="1200" dirty="0" err="1" smtClean="0"/>
              <a:t>=ρ∙</a:t>
            </a:r>
            <a:r>
              <a:rPr lang="en-US" sz="1200" dirty="0" smtClean="0"/>
              <a:t>V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 </a:t>
            </a:r>
          </a:p>
          <a:p>
            <a:pPr marL="0" indent="0">
              <a:buNone/>
            </a:pPr>
            <a:r>
              <a:rPr lang="ru-RU" sz="1200" dirty="0" smtClean="0"/>
              <a:t>а) количество  </a:t>
            </a:r>
            <a:r>
              <a:rPr lang="en-US" sz="1200" dirty="0" err="1" smtClean="0"/>
              <a:t>HCl</a:t>
            </a:r>
            <a:r>
              <a:rPr lang="ru-RU" sz="1200" dirty="0" smtClean="0"/>
              <a:t>:  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en-US" sz="1200" dirty="0" smtClean="0"/>
              <a:t>m</a:t>
            </a:r>
            <a:r>
              <a:rPr lang="ru-RU" sz="1200" baseline="-25000" dirty="0" err="1" smtClean="0"/>
              <a:t>р-ра</a:t>
            </a:r>
            <a:r>
              <a:rPr lang="ru-RU" sz="1200" baseline="-25000" dirty="0" smtClean="0"/>
              <a:t> </a:t>
            </a:r>
            <a:r>
              <a:rPr lang="ru-RU" sz="1200" dirty="0" smtClean="0"/>
              <a:t>(</a:t>
            </a:r>
            <a:r>
              <a:rPr lang="en-US" sz="1200" dirty="0" err="1" smtClean="0"/>
              <a:t>HCl</a:t>
            </a:r>
            <a:r>
              <a:rPr lang="ru-RU" sz="1200" dirty="0" smtClean="0"/>
              <a:t>) = 1,1∙400=440г</a:t>
            </a:r>
          </a:p>
          <a:p>
            <a:pPr marL="0" indent="0">
              <a:buNone/>
            </a:pPr>
            <a:r>
              <a:rPr lang="en-US" sz="1200" dirty="0" smtClean="0"/>
              <a:t>m</a:t>
            </a:r>
            <a:r>
              <a:rPr lang="en-US" sz="1200" baseline="-25000" dirty="0" smtClean="0"/>
              <a:t> </a:t>
            </a:r>
            <a:r>
              <a:rPr lang="ru-RU" sz="1200" dirty="0" smtClean="0"/>
              <a:t>(</a:t>
            </a:r>
            <a:r>
              <a:rPr lang="en-US" sz="1200" dirty="0" err="1" smtClean="0"/>
              <a:t>HCl</a:t>
            </a:r>
            <a:r>
              <a:rPr lang="ru-RU" sz="1200" dirty="0" smtClean="0"/>
              <a:t>) =0,05 ∙440=22г</a:t>
            </a:r>
          </a:p>
          <a:p>
            <a:pPr marL="0" indent="0">
              <a:buNone/>
            </a:pPr>
            <a:r>
              <a:rPr lang="en-US" sz="1200" dirty="0" smtClean="0"/>
              <a:t>n</a:t>
            </a:r>
            <a:r>
              <a:rPr lang="ru-RU" sz="1200" dirty="0" smtClean="0"/>
              <a:t>(</a:t>
            </a:r>
            <a:r>
              <a:rPr lang="en-US" sz="1200" dirty="0" err="1" smtClean="0"/>
              <a:t>HCl</a:t>
            </a:r>
            <a:r>
              <a:rPr lang="ru-RU" sz="1200" dirty="0" smtClean="0"/>
              <a:t>) =22/36,5≈0,603≈0,6 моль</a:t>
            </a:r>
          </a:p>
          <a:p>
            <a:pPr marL="0" indent="0">
              <a:buNone/>
            </a:pPr>
            <a:r>
              <a:rPr lang="en-US" sz="1200" dirty="0" smtClean="0"/>
              <a:t>n</a:t>
            </a:r>
            <a:r>
              <a:rPr lang="ru-RU" sz="1200" dirty="0" smtClean="0"/>
              <a:t>(</a:t>
            </a:r>
            <a:r>
              <a:rPr lang="en-US" sz="1200" dirty="0" err="1" smtClean="0"/>
              <a:t>HCl</a:t>
            </a:r>
            <a:r>
              <a:rPr lang="ru-RU" sz="1200" dirty="0" smtClean="0"/>
              <a:t>) = W∙ </a:t>
            </a:r>
            <a:r>
              <a:rPr lang="ru-RU" sz="1200" dirty="0" err="1" smtClean="0"/>
              <a:t>ρ</a:t>
            </a:r>
            <a:r>
              <a:rPr lang="ru-RU" sz="1200" dirty="0" smtClean="0"/>
              <a:t>∙</a:t>
            </a:r>
            <a:r>
              <a:rPr lang="en-US" sz="1200" dirty="0" smtClean="0"/>
              <a:t>V</a:t>
            </a:r>
            <a:r>
              <a:rPr lang="ru-RU" sz="1200" dirty="0" smtClean="0"/>
              <a:t>\ </a:t>
            </a:r>
            <a:r>
              <a:rPr lang="en-US" sz="1200" dirty="0" smtClean="0"/>
              <a:t>M</a:t>
            </a:r>
            <a:r>
              <a:rPr lang="ru-RU" sz="1200" baseline="-25000" dirty="0" err="1" smtClean="0"/>
              <a:t>в-ва</a:t>
            </a:r>
            <a:r>
              <a:rPr lang="ru-RU" sz="1200" dirty="0" smtClean="0"/>
              <a:t> =0,05∙1,1∙400∕36,5=0,6 моль</a:t>
            </a:r>
          </a:p>
          <a:p>
            <a:pPr marL="0" indent="0">
              <a:buNone/>
            </a:pPr>
            <a:r>
              <a:rPr lang="ru-RU" sz="1200" dirty="0" smtClean="0"/>
              <a:t> б) количество  </a:t>
            </a:r>
            <a:r>
              <a:rPr lang="en-US" sz="1200" dirty="0" smtClean="0"/>
              <a:t>K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CO</a:t>
            </a:r>
            <a:r>
              <a:rPr lang="en-US" sz="1200" baseline="-25000" dirty="0" smtClean="0"/>
              <a:t>3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 smtClean="0"/>
              <a:t>m (K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=0,05∙193,5=9,675</a:t>
            </a:r>
            <a:r>
              <a:rPr lang="ru-RU" sz="1200" dirty="0" smtClean="0"/>
              <a:t>г</a:t>
            </a:r>
          </a:p>
          <a:p>
            <a:pPr marL="0" indent="0">
              <a:buNone/>
            </a:pPr>
            <a:r>
              <a:rPr lang="en-US" sz="1200" dirty="0" smtClean="0"/>
              <a:t>n (K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)=9,675 ∕138≈0,07 </a:t>
            </a:r>
            <a:r>
              <a:rPr lang="ru-RU" sz="1200" dirty="0" smtClean="0"/>
              <a:t>моль</a:t>
            </a:r>
          </a:p>
          <a:p>
            <a:pPr marL="0" indent="0">
              <a:buNone/>
            </a:pPr>
            <a:r>
              <a:rPr lang="ru-RU" sz="1200" dirty="0" smtClean="0"/>
              <a:t>в) количество </a:t>
            </a:r>
            <a:r>
              <a:rPr lang="en-US" sz="1200" dirty="0" smtClean="0"/>
              <a:t>Ca</a:t>
            </a:r>
            <a:r>
              <a:rPr lang="ru-RU" sz="1200" baseline="-25000" dirty="0" smtClean="0"/>
              <a:t>3</a:t>
            </a:r>
            <a:r>
              <a:rPr lang="en-US" sz="1200" dirty="0" smtClean="0"/>
              <a:t>P</a:t>
            </a:r>
            <a:r>
              <a:rPr lang="ru-RU" sz="1200" baseline="-25000" dirty="0" smtClean="0"/>
              <a:t>2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smtClean="0"/>
              <a:t>Ca</a:t>
            </a:r>
            <a:r>
              <a:rPr lang="ru-RU" sz="1200" baseline="-25000" dirty="0" smtClean="0"/>
              <a:t>3</a:t>
            </a:r>
            <a:r>
              <a:rPr lang="en-US" sz="1200" dirty="0" smtClean="0"/>
              <a:t>P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)=18,2∕ 182= 0,1 моль</a:t>
            </a:r>
          </a:p>
          <a:p>
            <a:pPr marL="0" indent="0">
              <a:buNone/>
            </a:pPr>
            <a:r>
              <a:rPr lang="ru-RU" sz="1200" dirty="0" smtClean="0"/>
              <a:t> </a:t>
            </a:r>
          </a:p>
          <a:p>
            <a:pPr marL="0" indent="0">
              <a:buNone/>
            </a:pPr>
            <a:r>
              <a:rPr lang="ru-RU" sz="1200" dirty="0" smtClean="0"/>
              <a:t>3)По уравнению (1) (количество </a:t>
            </a:r>
            <a:r>
              <a:rPr lang="en-US" sz="1200" dirty="0" err="1" smtClean="0"/>
              <a:t>CaCl</a:t>
            </a:r>
            <a:r>
              <a:rPr lang="ru-RU" sz="1200" baseline="-25000" dirty="0" smtClean="0"/>
              <a:t>2  </a:t>
            </a:r>
            <a:r>
              <a:rPr lang="ru-RU" sz="1200" dirty="0" smtClean="0"/>
              <a:t>и </a:t>
            </a:r>
            <a:r>
              <a:rPr lang="en-US" sz="1200" dirty="0" smtClean="0"/>
              <a:t>PH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 можно найти либо по  </a:t>
            </a:r>
            <a:r>
              <a:rPr lang="en-US" sz="1200" dirty="0" smtClean="0"/>
              <a:t>Ca</a:t>
            </a:r>
            <a:r>
              <a:rPr lang="ru-RU" sz="1200" baseline="-25000" dirty="0" smtClean="0"/>
              <a:t>3</a:t>
            </a:r>
            <a:r>
              <a:rPr lang="en-US" sz="1200" dirty="0" smtClean="0"/>
              <a:t>P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, либо по </a:t>
            </a:r>
            <a:r>
              <a:rPr lang="en-US" sz="1200" dirty="0" err="1" smtClean="0"/>
              <a:t>HCl</a:t>
            </a:r>
            <a:r>
              <a:rPr lang="ru-RU" sz="1200" dirty="0" smtClean="0"/>
              <a:t>, следовательно, необходимо будет провести проверку на «избыток – недостаток» и производить расчет по  «недостатку»)</a:t>
            </a:r>
          </a:p>
          <a:p>
            <a:pPr marL="0" indent="0">
              <a:buNone/>
            </a:pPr>
            <a:r>
              <a:rPr lang="ru-RU" sz="1200" dirty="0" smtClean="0"/>
              <a:t>а) </a:t>
            </a: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smtClean="0"/>
              <a:t>Ca</a:t>
            </a:r>
            <a:r>
              <a:rPr lang="ru-RU" sz="1200" baseline="-25000" dirty="0" smtClean="0"/>
              <a:t>3</a:t>
            </a:r>
            <a:r>
              <a:rPr lang="en-US" sz="1200" dirty="0" smtClean="0"/>
              <a:t>P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 : </a:t>
            </a:r>
            <a:r>
              <a:rPr lang="en-US" sz="1200" dirty="0" smtClean="0"/>
              <a:t>n</a:t>
            </a:r>
            <a:r>
              <a:rPr lang="ru-RU" sz="1200" dirty="0" smtClean="0"/>
              <a:t>(</a:t>
            </a:r>
            <a:r>
              <a:rPr lang="en-US" sz="1200" dirty="0" err="1" smtClean="0"/>
              <a:t>HCl</a:t>
            </a:r>
            <a:r>
              <a:rPr lang="ru-RU" sz="1200" dirty="0" smtClean="0"/>
              <a:t>) : </a:t>
            </a:r>
            <a:r>
              <a:rPr lang="en-US" sz="1200" dirty="0" smtClean="0"/>
              <a:t>n</a:t>
            </a:r>
            <a:r>
              <a:rPr lang="ru-RU" sz="1200" dirty="0" smtClean="0"/>
              <a:t>(</a:t>
            </a:r>
            <a:r>
              <a:rPr lang="en-US" sz="1200" dirty="0" err="1" smtClean="0"/>
              <a:t>CaCl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 : </a:t>
            </a: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smtClean="0"/>
              <a:t>PH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)=1:6:3:2, следовательно: </a:t>
            </a:r>
            <a:r>
              <a:rPr lang="en-US" sz="1200" dirty="0" smtClean="0"/>
              <a:t>Ca</a:t>
            </a:r>
            <a:r>
              <a:rPr lang="ru-RU" sz="1200" baseline="-25000" dirty="0" smtClean="0"/>
              <a:t>3</a:t>
            </a:r>
            <a:r>
              <a:rPr lang="en-US" sz="1200" dirty="0" smtClean="0"/>
              <a:t>P</a:t>
            </a:r>
            <a:r>
              <a:rPr lang="ru-RU" sz="1200" baseline="-25000" dirty="0" smtClean="0"/>
              <a:t>2 </a:t>
            </a:r>
            <a:r>
              <a:rPr lang="ru-RU" sz="1200" dirty="0" smtClean="0"/>
              <a:t> и  </a:t>
            </a:r>
            <a:r>
              <a:rPr lang="en-US" sz="1200" dirty="0" err="1" smtClean="0"/>
              <a:t>HCl</a:t>
            </a:r>
            <a:r>
              <a:rPr lang="ru-RU" sz="1200" dirty="0" smtClean="0"/>
              <a:t> взяты в количествах, соответствующих уравнению реакции (</a:t>
            </a:r>
            <a:r>
              <a:rPr lang="ru-RU" sz="1200" dirty="0" err="1" smtClean="0"/>
              <a:t>эквимолярные</a:t>
            </a:r>
            <a:r>
              <a:rPr lang="ru-RU" sz="1200" dirty="0" smtClean="0"/>
              <a:t> количества) , и прореагируют полностью.</a:t>
            </a:r>
          </a:p>
          <a:p>
            <a:pPr marL="0" indent="0">
              <a:buNone/>
            </a:pPr>
            <a:r>
              <a:rPr lang="ru-RU" sz="1200" dirty="0" smtClean="0"/>
              <a:t>б) </a:t>
            </a: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err="1" smtClean="0"/>
              <a:t>CaCl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 =3</a:t>
            </a:r>
            <a:r>
              <a:rPr lang="en-US" sz="1200" dirty="0" smtClean="0"/>
              <a:t>n</a:t>
            </a:r>
            <a:r>
              <a:rPr lang="ru-RU" sz="1200" dirty="0" smtClean="0"/>
              <a:t>(</a:t>
            </a:r>
            <a:r>
              <a:rPr lang="en-US" sz="1200" dirty="0" smtClean="0"/>
              <a:t>Ca</a:t>
            </a:r>
            <a:r>
              <a:rPr lang="ru-RU" sz="1200" baseline="-25000" dirty="0" smtClean="0"/>
              <a:t>3</a:t>
            </a:r>
            <a:r>
              <a:rPr lang="en-US" sz="1200" dirty="0" smtClean="0"/>
              <a:t>P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)=0,1∙3=0,3 моль</a:t>
            </a:r>
          </a:p>
          <a:p>
            <a:pPr marL="0" indent="0">
              <a:buNone/>
            </a:pPr>
            <a:r>
              <a:rPr lang="ru-RU" sz="1200" dirty="0" smtClean="0"/>
              <a:t>в) </a:t>
            </a: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smtClean="0"/>
              <a:t>PH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)= 2</a:t>
            </a: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smtClean="0"/>
              <a:t>Ca</a:t>
            </a:r>
            <a:r>
              <a:rPr lang="ru-RU" sz="1200" baseline="-25000" dirty="0" smtClean="0"/>
              <a:t>3</a:t>
            </a:r>
            <a:r>
              <a:rPr lang="en-US" sz="1200" dirty="0" smtClean="0"/>
              <a:t>P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)=0,1∙2=).2 моль</a:t>
            </a:r>
          </a:p>
          <a:p>
            <a:pPr marL="0" indent="0">
              <a:buNone/>
            </a:pPr>
            <a:r>
              <a:rPr lang="en-US" sz="1200" dirty="0" smtClean="0"/>
              <a:t>V</a:t>
            </a:r>
            <a:r>
              <a:rPr lang="ru-RU" sz="1200" dirty="0" smtClean="0"/>
              <a:t>(</a:t>
            </a:r>
            <a:r>
              <a:rPr lang="en-US" sz="1200" dirty="0" smtClean="0"/>
              <a:t>PH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)= </a:t>
            </a:r>
            <a:r>
              <a:rPr lang="en-US" sz="1200" dirty="0" err="1" smtClean="0"/>
              <a:t>n∙V</a:t>
            </a:r>
            <a:r>
              <a:rPr lang="ru-RU" sz="1200" baseline="-25000" dirty="0" smtClean="0"/>
              <a:t>м </a:t>
            </a:r>
            <a:r>
              <a:rPr lang="en-US" sz="1200" dirty="0" smtClean="0"/>
              <a:t>=0</a:t>
            </a:r>
            <a:r>
              <a:rPr lang="ru-RU" sz="1200" dirty="0" smtClean="0"/>
              <a:t>,2∙22,4=4,48л</a:t>
            </a:r>
          </a:p>
          <a:p>
            <a:pPr marL="0" indent="0">
              <a:buNone/>
            </a:pPr>
            <a:r>
              <a:rPr lang="ru-RU" sz="1200" dirty="0" smtClean="0"/>
              <a:t> </a:t>
            </a:r>
          </a:p>
          <a:p>
            <a:pPr marL="0" indent="0">
              <a:buNone/>
            </a:pPr>
            <a:r>
              <a:rPr lang="ru-RU" sz="1200" dirty="0" smtClean="0"/>
              <a:t>4)По уравнению (2)</a:t>
            </a:r>
          </a:p>
          <a:p>
            <a:pPr marL="0" indent="0">
              <a:buNone/>
            </a:pP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err="1" smtClean="0"/>
              <a:t>CaCl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): </a:t>
            </a:r>
            <a:r>
              <a:rPr lang="en-US" sz="1200" dirty="0" smtClean="0"/>
              <a:t>n </a:t>
            </a:r>
            <a:r>
              <a:rPr lang="ru-RU" sz="1200" dirty="0" smtClean="0"/>
              <a:t>(</a:t>
            </a:r>
            <a:r>
              <a:rPr lang="en-US" sz="1200" dirty="0" smtClean="0"/>
              <a:t>K</a:t>
            </a:r>
            <a:r>
              <a:rPr lang="ru-RU" sz="1200" baseline="-25000" dirty="0" smtClean="0"/>
              <a:t>2</a:t>
            </a:r>
            <a:r>
              <a:rPr lang="en-US" sz="1200" dirty="0" smtClean="0"/>
              <a:t>CO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): </a:t>
            </a:r>
            <a:r>
              <a:rPr lang="en-US" sz="1200" dirty="0" smtClean="0"/>
              <a:t>n</a:t>
            </a:r>
            <a:r>
              <a:rPr lang="ru-RU" sz="1200" dirty="0" smtClean="0"/>
              <a:t> (</a:t>
            </a:r>
            <a:r>
              <a:rPr lang="en-US" sz="1200" dirty="0" err="1" smtClean="0"/>
              <a:t>CaCO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) =1:1:1, следовательно:</a:t>
            </a:r>
          </a:p>
          <a:p>
            <a:pPr marL="0" indent="0">
              <a:buNone/>
            </a:pPr>
            <a:r>
              <a:rPr lang="ru-RU" sz="1200" dirty="0" smtClean="0"/>
              <a:t>а) в избытке  </a:t>
            </a:r>
            <a:r>
              <a:rPr lang="en-US" sz="1200" dirty="0" err="1" smtClean="0"/>
              <a:t>CaCl</a:t>
            </a:r>
            <a:r>
              <a:rPr lang="ru-RU" sz="1200" baseline="-25000" dirty="0" smtClean="0"/>
              <a:t>2 </a:t>
            </a:r>
            <a:r>
              <a:rPr lang="ru-RU" sz="1200" dirty="0" smtClean="0"/>
              <a:t> в количестве  (0,3-0,07) =0,23 моль и</a:t>
            </a:r>
          </a:p>
          <a:p>
            <a:pPr marL="0" indent="0">
              <a:buNone/>
            </a:pPr>
            <a:r>
              <a:rPr lang="ru-RU" sz="1200" dirty="0" smtClean="0"/>
              <a:t>б</a:t>
            </a:r>
            <a:r>
              <a:rPr lang="en-US" sz="1200" dirty="0" smtClean="0"/>
              <a:t>) n (CaCO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= n (K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)= 0,07 </a:t>
            </a:r>
            <a:r>
              <a:rPr lang="ru-RU" sz="1200" dirty="0" smtClean="0"/>
              <a:t>моль</a:t>
            </a:r>
          </a:p>
          <a:p>
            <a:pPr marL="0" indent="0">
              <a:buNone/>
            </a:pPr>
            <a:r>
              <a:rPr lang="en-US" sz="1200" dirty="0" smtClean="0"/>
              <a:t>m</a:t>
            </a:r>
            <a:r>
              <a:rPr lang="ru-RU" sz="1200" dirty="0" smtClean="0"/>
              <a:t>(</a:t>
            </a:r>
            <a:r>
              <a:rPr lang="en-US" sz="1200" dirty="0" err="1" smtClean="0"/>
              <a:t>CaCO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)= </a:t>
            </a:r>
            <a:r>
              <a:rPr lang="en-US" sz="1200" dirty="0" smtClean="0"/>
              <a:t>n</a:t>
            </a:r>
            <a:r>
              <a:rPr lang="ru-RU" sz="1200" dirty="0" smtClean="0"/>
              <a:t>∙ </a:t>
            </a:r>
            <a:r>
              <a:rPr lang="en-US" sz="1200" dirty="0" smtClean="0"/>
              <a:t>M</a:t>
            </a:r>
            <a:r>
              <a:rPr lang="ru-RU" sz="1200" baseline="-25000" dirty="0" smtClean="0"/>
              <a:t>в-ва</a:t>
            </a:r>
            <a:r>
              <a:rPr lang="ru-RU" sz="1200" dirty="0" smtClean="0"/>
              <a:t>=0,07 ∙100=7г.</a:t>
            </a:r>
          </a:p>
        </p:txBody>
      </p:sp>
    </p:spTree>
    <p:extLst>
      <p:ext uri="{BB962C8B-B14F-4D97-AF65-F5344CB8AC3E}">
        <p14:creationId xmlns:p14="http://schemas.microsoft.com/office/powerpoint/2010/main" val="32079191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Задачи на смеси веществ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 нейтрализацию 7,6 г смеси  муравьиной и уксусной кислот израсходовано 35 мл 20%-ного раствора </a:t>
            </a:r>
            <a:r>
              <a:rPr lang="ru-RU" dirty="0" err="1" smtClean="0">
                <a:solidFill>
                  <a:srgbClr val="002060"/>
                </a:solidFill>
              </a:rPr>
              <a:t>гидроксида</a:t>
            </a:r>
            <a:r>
              <a:rPr lang="ru-RU" dirty="0" smtClean="0">
                <a:solidFill>
                  <a:srgbClr val="002060"/>
                </a:solidFill>
              </a:rPr>
              <a:t> калия (</a:t>
            </a:r>
            <a:r>
              <a:rPr lang="el-GR" dirty="0" smtClean="0">
                <a:solidFill>
                  <a:srgbClr val="002060"/>
                </a:solidFill>
              </a:rPr>
              <a:t>ρ</a:t>
            </a:r>
            <a:r>
              <a:rPr lang="ru-RU" dirty="0" smtClean="0">
                <a:solidFill>
                  <a:srgbClr val="002060"/>
                </a:solidFill>
              </a:rPr>
              <a:t>= 1,20 г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мл). Рассчитайте массу уксусной кислоты и ее массовую долю в исходной смеси.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540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1) Уравнения реакций:</a:t>
            </a:r>
          </a:p>
          <a:p>
            <a:pPr marL="0" indent="0">
              <a:buNone/>
            </a:pPr>
            <a:r>
              <a:rPr lang="ru-RU" dirty="0" smtClean="0"/>
              <a:t>НСООН + КОН=НСООК + Н</a:t>
            </a:r>
            <a:r>
              <a:rPr lang="ru-RU" baseline="-25000" dirty="0" smtClean="0"/>
              <a:t>2</a:t>
            </a:r>
            <a:r>
              <a:rPr lang="ru-RU" dirty="0" smtClean="0"/>
              <a:t>О                   (1)</a:t>
            </a:r>
          </a:p>
          <a:p>
            <a:pPr marL="0" indent="0">
              <a:buNone/>
            </a:pPr>
            <a:r>
              <a:rPr lang="ru-RU" dirty="0" smtClean="0"/>
              <a:t>СН</a:t>
            </a:r>
            <a:r>
              <a:rPr lang="ru-RU" baseline="-25000" dirty="0" smtClean="0"/>
              <a:t>3</a:t>
            </a:r>
            <a:r>
              <a:rPr lang="ru-RU" dirty="0" smtClean="0"/>
              <a:t>СООН + КОН = СН</a:t>
            </a:r>
            <a:r>
              <a:rPr lang="ru-RU" baseline="-25000" dirty="0" smtClean="0"/>
              <a:t>3</a:t>
            </a:r>
            <a:r>
              <a:rPr lang="ru-RU" dirty="0" smtClean="0"/>
              <a:t>СООК + Н</a:t>
            </a:r>
            <a:r>
              <a:rPr lang="ru-RU" baseline="-25000" dirty="0" smtClean="0"/>
              <a:t>2</a:t>
            </a:r>
            <a:r>
              <a:rPr lang="ru-RU" dirty="0" smtClean="0"/>
              <a:t>О         (2).</a:t>
            </a:r>
          </a:p>
          <a:p>
            <a:pPr marL="0" lvl="0" indent="0">
              <a:buNone/>
            </a:pPr>
            <a:r>
              <a:rPr lang="ru-RU" dirty="0" smtClean="0"/>
              <a:t>2) Количество КОН:</a:t>
            </a:r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ru-RU" dirty="0" smtClean="0"/>
              <a:t> =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 /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;   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err="1" smtClean="0"/>
              <a:t>=W</a:t>
            </a:r>
            <a:r>
              <a:rPr lang="ru-RU" dirty="0" smtClean="0"/>
              <a:t> ∙ </a:t>
            </a:r>
            <a:r>
              <a:rPr lang="en-US" dirty="0" smtClean="0"/>
              <a:t>m</a:t>
            </a:r>
            <a:r>
              <a:rPr lang="ru-RU" baseline="-25000" dirty="0" err="1" smtClean="0"/>
              <a:t>р-ра</a:t>
            </a:r>
            <a:r>
              <a:rPr lang="ru-RU" dirty="0" smtClean="0"/>
              <a:t>;   </a:t>
            </a:r>
            <a:r>
              <a:rPr lang="en-US" dirty="0" smtClean="0"/>
              <a:t>m</a:t>
            </a:r>
            <a:r>
              <a:rPr lang="ru-RU" baseline="-25000" dirty="0" err="1" smtClean="0"/>
              <a:t>р-ра</a:t>
            </a:r>
            <a:r>
              <a:rPr lang="ru-RU" dirty="0" err="1" smtClean="0"/>
              <a:t>=ρ∙</a:t>
            </a:r>
            <a:r>
              <a:rPr lang="en-US" dirty="0" smtClean="0"/>
              <a:t>V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baseline="-25000" dirty="0" err="1" smtClean="0"/>
              <a:t>р-ра</a:t>
            </a:r>
            <a:r>
              <a:rPr lang="ru-RU" baseline="-25000" dirty="0" smtClean="0"/>
              <a:t> </a:t>
            </a:r>
            <a:r>
              <a:rPr lang="ru-RU" dirty="0" smtClean="0"/>
              <a:t>=1,20∙35=42г;</a:t>
            </a:r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 =0,2∙42=8,4г;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(КОН) =8,4</a:t>
            </a:r>
            <a:r>
              <a:rPr lang="en-US" dirty="0" smtClean="0"/>
              <a:t>∕56=0</a:t>
            </a:r>
            <a:r>
              <a:rPr lang="ru-RU" dirty="0" smtClean="0"/>
              <a:t>,</a:t>
            </a:r>
            <a:r>
              <a:rPr lang="en-US" dirty="0" smtClean="0"/>
              <a:t>15 </a:t>
            </a:r>
            <a:r>
              <a:rPr lang="ru-RU" dirty="0" smtClean="0"/>
              <a:t>моль.</a:t>
            </a:r>
          </a:p>
          <a:p>
            <a:pPr marL="0" lvl="0" indent="0">
              <a:buNone/>
            </a:pPr>
            <a:r>
              <a:rPr lang="ru-RU" dirty="0" smtClean="0"/>
              <a:t>3)  Пусть в смеси 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(НСООН) =</a:t>
            </a:r>
            <a:r>
              <a:rPr lang="en-US" dirty="0" smtClean="0"/>
              <a:t>X  </a:t>
            </a:r>
            <a:r>
              <a:rPr lang="ru-RU" dirty="0" smtClean="0"/>
              <a:t>моль,  </a:t>
            </a:r>
            <a:r>
              <a:rPr lang="en-US" dirty="0" smtClean="0"/>
              <a:t>n </a:t>
            </a:r>
            <a:r>
              <a:rPr lang="ru-RU" dirty="0" smtClean="0"/>
              <a:t>(СН</a:t>
            </a:r>
            <a:r>
              <a:rPr lang="ru-RU" baseline="-25000" dirty="0" smtClean="0"/>
              <a:t>3</a:t>
            </a:r>
            <a:r>
              <a:rPr lang="ru-RU" dirty="0" smtClean="0"/>
              <a:t>СООН) =У  моль, тогда</a:t>
            </a:r>
          </a:p>
          <a:p>
            <a:pPr marL="0" indent="0">
              <a:buNone/>
            </a:pPr>
            <a:r>
              <a:rPr lang="ru-RU" dirty="0" smtClean="0"/>
              <a:t>а) </a:t>
            </a:r>
            <a:r>
              <a:rPr lang="en-US" dirty="0" smtClean="0"/>
              <a:t>m </a:t>
            </a:r>
            <a:r>
              <a:rPr lang="ru-RU" dirty="0" smtClean="0"/>
              <a:t>(НСООН) =</a:t>
            </a:r>
            <a:r>
              <a:rPr lang="en-US" dirty="0" smtClean="0"/>
              <a:t>X  </a:t>
            </a:r>
            <a:r>
              <a:rPr lang="ru-RU" dirty="0" smtClean="0"/>
              <a:t>46г,  </a:t>
            </a:r>
            <a:r>
              <a:rPr lang="en-US" dirty="0" smtClean="0"/>
              <a:t>m</a:t>
            </a:r>
            <a:r>
              <a:rPr lang="ru-RU" dirty="0" smtClean="0"/>
              <a:t>(СН</a:t>
            </a:r>
            <a:r>
              <a:rPr lang="ru-RU" baseline="-25000" dirty="0" smtClean="0"/>
              <a:t>3</a:t>
            </a:r>
            <a:r>
              <a:rPr lang="ru-RU" dirty="0" smtClean="0"/>
              <a:t>СООН) =У  60г</a:t>
            </a:r>
          </a:p>
          <a:p>
            <a:pPr marL="0" indent="0">
              <a:buNone/>
            </a:pPr>
            <a:r>
              <a:rPr lang="ru-RU" dirty="0" smtClean="0"/>
              <a:t>б) по уравнению (1)   </a:t>
            </a:r>
            <a:r>
              <a:rPr lang="en-US" dirty="0" smtClean="0"/>
              <a:t>n </a:t>
            </a:r>
            <a:r>
              <a:rPr lang="ru-RU" dirty="0" smtClean="0"/>
              <a:t>(КОН) =  </a:t>
            </a:r>
            <a:r>
              <a:rPr lang="en-US" dirty="0" smtClean="0"/>
              <a:t>n </a:t>
            </a:r>
            <a:r>
              <a:rPr lang="ru-RU" dirty="0" smtClean="0"/>
              <a:t>(НСООН) =</a:t>
            </a:r>
            <a:r>
              <a:rPr lang="en-US" dirty="0" smtClean="0"/>
              <a:t>X  </a:t>
            </a:r>
            <a:r>
              <a:rPr lang="ru-RU" dirty="0" smtClean="0"/>
              <a:t>моль</a:t>
            </a:r>
          </a:p>
          <a:p>
            <a:pPr marL="0" indent="0">
              <a:buNone/>
            </a:pPr>
            <a:r>
              <a:rPr lang="ru-RU" dirty="0" smtClean="0"/>
              <a:t>в) по уравнению (2)   </a:t>
            </a:r>
            <a:r>
              <a:rPr lang="en-US" dirty="0" smtClean="0"/>
              <a:t>n </a:t>
            </a:r>
            <a:r>
              <a:rPr lang="ru-RU" dirty="0" smtClean="0"/>
              <a:t>(КОН) =  </a:t>
            </a:r>
            <a:r>
              <a:rPr lang="en-US" dirty="0" smtClean="0"/>
              <a:t>n </a:t>
            </a:r>
            <a:r>
              <a:rPr lang="ru-RU" dirty="0" smtClean="0"/>
              <a:t>(СН</a:t>
            </a:r>
            <a:r>
              <a:rPr lang="ru-RU" baseline="-25000" dirty="0" smtClean="0"/>
              <a:t>3</a:t>
            </a:r>
            <a:r>
              <a:rPr lang="ru-RU" dirty="0" smtClean="0"/>
              <a:t>СООН) =У  моль</a:t>
            </a:r>
          </a:p>
          <a:p>
            <a:pPr marL="0" indent="0">
              <a:buNone/>
            </a:pPr>
            <a:r>
              <a:rPr lang="ru-RU" dirty="0" smtClean="0"/>
              <a:t>г) Составляем и решаем систему уравнений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X </a:t>
            </a:r>
            <a:r>
              <a:rPr lang="ru-RU" dirty="0" smtClean="0"/>
              <a:t>46г + У60 =7,6                            </a:t>
            </a:r>
            <a:r>
              <a:rPr lang="en-US" dirty="0" smtClean="0"/>
              <a:t>X</a:t>
            </a:r>
            <a:r>
              <a:rPr lang="ru-RU" dirty="0" smtClean="0"/>
              <a:t> =0,1 моль НСООН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X </a:t>
            </a:r>
            <a:r>
              <a:rPr lang="ru-RU" dirty="0" smtClean="0"/>
              <a:t>+ У  =0,15                                    У =0,05 моль СН</a:t>
            </a:r>
            <a:r>
              <a:rPr lang="ru-RU" baseline="-25000" dirty="0" smtClean="0"/>
              <a:t>3</a:t>
            </a:r>
            <a:r>
              <a:rPr lang="ru-RU" dirty="0" smtClean="0"/>
              <a:t>СООН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lvl="0" indent="0">
              <a:buNone/>
            </a:pPr>
            <a:r>
              <a:rPr lang="ru-RU" dirty="0" smtClean="0"/>
              <a:t>4) Массовая доля СН</a:t>
            </a:r>
            <a:r>
              <a:rPr lang="ru-RU" baseline="-25000" dirty="0" smtClean="0"/>
              <a:t>3</a:t>
            </a:r>
            <a:r>
              <a:rPr lang="ru-RU" dirty="0" smtClean="0"/>
              <a:t>СООН в смеси:</a:t>
            </a:r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dirty="0" smtClean="0"/>
              <a:t>(СН</a:t>
            </a:r>
            <a:r>
              <a:rPr lang="ru-RU" baseline="-25000" dirty="0" smtClean="0"/>
              <a:t>3</a:t>
            </a:r>
            <a:r>
              <a:rPr lang="ru-RU" dirty="0" smtClean="0"/>
              <a:t>СООН) =0,05 ∙ 60 =3г</a:t>
            </a:r>
          </a:p>
          <a:p>
            <a:pPr marL="0" indent="0">
              <a:buNone/>
            </a:pPr>
            <a:r>
              <a:rPr lang="ru-RU" dirty="0" smtClean="0"/>
              <a:t>W(СН</a:t>
            </a:r>
            <a:r>
              <a:rPr lang="ru-RU" baseline="-25000" dirty="0" smtClean="0"/>
              <a:t>3</a:t>
            </a:r>
            <a:r>
              <a:rPr lang="ru-RU" dirty="0" smtClean="0"/>
              <a:t>СООН)  = </a:t>
            </a:r>
            <a:r>
              <a:rPr lang="en-US" dirty="0" smtClean="0"/>
              <a:t>m</a:t>
            </a:r>
            <a:r>
              <a:rPr lang="ru-RU" dirty="0" smtClean="0"/>
              <a:t>(СН</a:t>
            </a:r>
            <a:r>
              <a:rPr lang="ru-RU" baseline="-25000" dirty="0" smtClean="0"/>
              <a:t>3</a:t>
            </a:r>
            <a:r>
              <a:rPr lang="ru-RU" dirty="0" smtClean="0"/>
              <a:t>СООН)∕ </a:t>
            </a:r>
            <a:r>
              <a:rPr lang="en-US" dirty="0" smtClean="0"/>
              <a:t>m </a:t>
            </a:r>
            <a:r>
              <a:rPr lang="ru-RU" dirty="0" smtClean="0"/>
              <a:t>(смеси) = 3∕7,6=0,947≈39,5%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785786" y="4214818"/>
            <a:ext cx="71438" cy="571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571868" y="4214818"/>
            <a:ext cx="71438" cy="571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325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Определение состава продукта реакции (задачи на «тип соли»)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692896"/>
          </a:xfrm>
        </p:spPr>
        <p:txBody>
          <a:bodyPr/>
          <a:lstStyle/>
          <a:p>
            <a:r>
              <a:rPr lang="ru-RU" dirty="0" smtClean="0"/>
              <a:t>Аммиак объемом 4,48л (н.у.) пропустили через 200</a:t>
            </a:r>
            <a:r>
              <a:rPr lang="en-US" dirty="0" smtClean="0"/>
              <a:t> </a:t>
            </a:r>
            <a:r>
              <a:rPr lang="ru-RU" dirty="0" smtClean="0"/>
              <a:t>г 4,9%-ого раствора ортофосфорной кислоты. Назовите соль, образующуюся в результате реакции, определите ее массу.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7046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1)  Количество вещества аммиака:</a:t>
            </a:r>
          </a:p>
          <a:p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) =V∕V</a:t>
            </a:r>
            <a:r>
              <a:rPr lang="en-US" baseline="-25000" dirty="0" smtClean="0"/>
              <a:t>M</a:t>
            </a:r>
            <a:r>
              <a:rPr lang="en-US" dirty="0" smtClean="0"/>
              <a:t> =4</a:t>
            </a:r>
            <a:r>
              <a:rPr lang="ru-RU" dirty="0" smtClean="0"/>
              <a:t>,</a:t>
            </a:r>
            <a:r>
              <a:rPr lang="en-US" dirty="0" smtClean="0"/>
              <a:t>48∕</a:t>
            </a:r>
            <a:r>
              <a:rPr lang="ru-RU" dirty="0" smtClean="0"/>
              <a:t>22,4=0,2 моль</a:t>
            </a:r>
          </a:p>
          <a:p>
            <a:pPr lvl="0"/>
            <a:r>
              <a:rPr lang="ru-RU" dirty="0" smtClean="0"/>
              <a:t>2) Масса и количество вещества 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:</a:t>
            </a:r>
          </a:p>
          <a:p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err="1" smtClean="0"/>
              <a:t>=W</a:t>
            </a:r>
            <a:r>
              <a:rPr lang="ru-RU" dirty="0" smtClean="0"/>
              <a:t> ∙ </a:t>
            </a:r>
            <a:r>
              <a:rPr lang="en-US" dirty="0" smtClean="0"/>
              <a:t>m</a:t>
            </a:r>
            <a:r>
              <a:rPr lang="ru-RU" baseline="-25000" dirty="0" err="1" smtClean="0"/>
              <a:t>р-ра</a:t>
            </a:r>
            <a:r>
              <a:rPr lang="ru-RU" dirty="0" smtClean="0"/>
              <a:t>; </a:t>
            </a:r>
            <a:r>
              <a:rPr lang="en-US" dirty="0" smtClean="0"/>
              <a:t>m 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)=0,049∙200=9,8г</a:t>
            </a:r>
          </a:p>
          <a:p>
            <a:r>
              <a:rPr lang="en-US" dirty="0" smtClean="0"/>
              <a:t>n</a:t>
            </a:r>
            <a:r>
              <a:rPr lang="ru-RU" dirty="0" smtClean="0"/>
              <a:t> =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 /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; </a:t>
            </a:r>
            <a:r>
              <a:rPr lang="en-US" dirty="0" smtClean="0"/>
              <a:t>n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)=9,8∕98=0,1 моль</a:t>
            </a:r>
          </a:p>
          <a:p>
            <a:r>
              <a:rPr lang="ru-RU" dirty="0" smtClean="0"/>
              <a:t> 3) а)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+</a:t>
            </a:r>
            <a:r>
              <a:rPr lang="ru-RU" dirty="0" smtClean="0"/>
              <a:t>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en-US" baseline="-25000" dirty="0" smtClean="0"/>
              <a:t>4</a:t>
            </a:r>
            <a:r>
              <a:rPr lang="en-US" dirty="0" smtClean="0"/>
              <a:t>=NH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endParaRPr lang="ru-RU" dirty="0" smtClean="0"/>
          </a:p>
          <a:p>
            <a:r>
              <a:rPr lang="ru-RU" dirty="0" smtClean="0"/>
              <a:t>По уравнению реакции </a:t>
            </a:r>
          </a:p>
          <a:p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ru-RU" baseline="-25000" dirty="0" smtClean="0"/>
              <a:t>3</a:t>
            </a:r>
            <a:r>
              <a:rPr lang="ru-RU" dirty="0" smtClean="0"/>
              <a:t>): </a:t>
            </a:r>
            <a:r>
              <a:rPr lang="en-US" dirty="0" smtClean="0"/>
              <a:t>n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): </a:t>
            </a:r>
            <a:r>
              <a:rPr lang="en-US" dirty="0" smtClean="0"/>
              <a:t>n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PO</a:t>
            </a:r>
            <a:r>
              <a:rPr lang="ru-RU" baseline="-25000" dirty="0" smtClean="0"/>
              <a:t>4</a:t>
            </a:r>
            <a:r>
              <a:rPr lang="ru-RU" dirty="0" smtClean="0"/>
              <a:t>) =1:1:1, следовательно,</a:t>
            </a:r>
          </a:p>
          <a:p>
            <a:r>
              <a:rPr lang="ru-RU" dirty="0" smtClean="0"/>
              <a:t>в избытке </a:t>
            </a:r>
            <a:r>
              <a:rPr lang="en-US" dirty="0" smtClean="0"/>
              <a:t>NH</a:t>
            </a:r>
            <a:r>
              <a:rPr lang="ru-RU" baseline="-25000" dirty="0" smtClean="0"/>
              <a:t>3</a:t>
            </a:r>
            <a:r>
              <a:rPr lang="ru-RU" dirty="0" smtClean="0"/>
              <a:t> в количестве (0,2-0,1)= 0,1 моль.</a:t>
            </a:r>
          </a:p>
          <a:p>
            <a:r>
              <a:rPr lang="en-US" dirty="0" smtClean="0"/>
              <a:t>n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PO</a:t>
            </a:r>
            <a:r>
              <a:rPr lang="ru-RU" baseline="-25000" dirty="0" smtClean="0"/>
              <a:t>4</a:t>
            </a:r>
            <a:r>
              <a:rPr lang="ru-RU" dirty="0" smtClean="0"/>
              <a:t>) = </a:t>
            </a:r>
            <a:r>
              <a:rPr lang="en-US" dirty="0" smtClean="0"/>
              <a:t>n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 =0,1 моль</a:t>
            </a:r>
          </a:p>
          <a:p>
            <a:r>
              <a:rPr lang="ru-RU" dirty="0" smtClean="0"/>
              <a:t>б)  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+NH</a:t>
            </a:r>
            <a:r>
              <a:rPr lang="ru-RU" baseline="-25000" dirty="0" smtClean="0"/>
              <a:t>4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PO</a:t>
            </a:r>
            <a:r>
              <a:rPr lang="ru-RU" baseline="-25000" dirty="0" smtClean="0"/>
              <a:t>4 </a:t>
            </a:r>
            <a:r>
              <a:rPr lang="ru-RU" dirty="0" smtClean="0"/>
              <a:t>= (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 </a:t>
            </a:r>
            <a:r>
              <a:rPr lang="en-US" dirty="0" smtClean="0"/>
              <a:t>HPO</a:t>
            </a:r>
            <a:r>
              <a:rPr lang="ru-RU" baseline="-25000" dirty="0" smtClean="0"/>
              <a:t>4</a:t>
            </a:r>
            <a:endParaRPr lang="ru-RU" dirty="0" smtClean="0"/>
          </a:p>
          <a:p>
            <a:r>
              <a:rPr lang="ru-RU" dirty="0" smtClean="0"/>
              <a:t>По уравнению реакции</a:t>
            </a:r>
          </a:p>
          <a:p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ru-RU" baseline="-25000" dirty="0" smtClean="0"/>
              <a:t>3</a:t>
            </a:r>
            <a:r>
              <a:rPr lang="ru-RU" dirty="0" smtClean="0"/>
              <a:t>): </a:t>
            </a:r>
            <a:r>
              <a:rPr lang="en-US" dirty="0" smtClean="0"/>
              <a:t>n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PO</a:t>
            </a:r>
            <a:r>
              <a:rPr lang="ru-RU" baseline="-25000" dirty="0" smtClean="0"/>
              <a:t>4</a:t>
            </a:r>
            <a:r>
              <a:rPr lang="ru-RU" dirty="0" smtClean="0"/>
              <a:t>): </a:t>
            </a:r>
            <a:r>
              <a:rPr lang="en-US" dirty="0" smtClean="0"/>
              <a:t>n</a:t>
            </a:r>
            <a:r>
              <a:rPr lang="ru-RU" dirty="0" smtClean="0"/>
              <a:t>((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 </a:t>
            </a:r>
            <a:r>
              <a:rPr lang="en-US" dirty="0" smtClean="0"/>
              <a:t>HPO</a:t>
            </a:r>
            <a:r>
              <a:rPr lang="ru-RU" baseline="-25000" dirty="0" smtClean="0"/>
              <a:t>4</a:t>
            </a:r>
            <a:r>
              <a:rPr lang="ru-RU" dirty="0" smtClean="0"/>
              <a:t>)=1:1:1, следовательно,</a:t>
            </a:r>
          </a:p>
          <a:p>
            <a:r>
              <a:rPr lang="en-US" dirty="0" smtClean="0"/>
              <a:t>NH</a:t>
            </a:r>
            <a:r>
              <a:rPr lang="ru-RU" baseline="-25000" dirty="0" smtClean="0"/>
              <a:t>3</a:t>
            </a:r>
            <a:r>
              <a:rPr lang="ru-RU" dirty="0" smtClean="0"/>
              <a:t>   и  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PO</a:t>
            </a:r>
            <a:r>
              <a:rPr lang="ru-RU" baseline="-25000" dirty="0" smtClean="0"/>
              <a:t>4 </a:t>
            </a:r>
            <a:r>
              <a:rPr lang="ru-RU" dirty="0" smtClean="0"/>
              <a:t> прореагируют полностью</a:t>
            </a:r>
          </a:p>
          <a:p>
            <a:r>
              <a:rPr lang="en-US" dirty="0" smtClean="0"/>
              <a:t>n</a:t>
            </a:r>
            <a:r>
              <a:rPr lang="ru-RU" dirty="0" smtClean="0"/>
              <a:t>((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 </a:t>
            </a:r>
            <a:r>
              <a:rPr lang="en-US" dirty="0" smtClean="0"/>
              <a:t>HPO</a:t>
            </a:r>
            <a:r>
              <a:rPr lang="ru-RU" baseline="-25000" dirty="0" smtClean="0"/>
              <a:t>4</a:t>
            </a:r>
            <a:r>
              <a:rPr lang="ru-RU" dirty="0" smtClean="0"/>
              <a:t>)= </a:t>
            </a:r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ru-RU" baseline="-25000" dirty="0" smtClean="0"/>
              <a:t>3</a:t>
            </a:r>
            <a:r>
              <a:rPr lang="ru-RU" dirty="0" smtClean="0"/>
              <a:t>)=0,1 моль</a:t>
            </a:r>
          </a:p>
          <a:p>
            <a:pPr lvl="0"/>
            <a:r>
              <a:rPr lang="ru-RU" dirty="0" smtClean="0"/>
              <a:t>4) Масса </a:t>
            </a:r>
            <a:r>
              <a:rPr lang="ru-RU" dirty="0" err="1" smtClean="0"/>
              <a:t>гидрофосфата</a:t>
            </a:r>
            <a:r>
              <a:rPr lang="ru-RU" dirty="0" smtClean="0"/>
              <a:t> аммония  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PO</a:t>
            </a:r>
            <a:r>
              <a:rPr lang="ru-RU" baseline="-25000" dirty="0" smtClean="0"/>
              <a:t>4</a:t>
            </a:r>
            <a:endParaRPr lang="ru-RU" dirty="0" smtClean="0"/>
          </a:p>
          <a:p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 =</a:t>
            </a:r>
            <a:r>
              <a:rPr lang="en-US" dirty="0" smtClean="0"/>
              <a:t>n</a:t>
            </a:r>
            <a:r>
              <a:rPr lang="ru-RU" dirty="0" smtClean="0"/>
              <a:t>∙ 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endParaRPr lang="ru-RU" dirty="0" smtClean="0"/>
          </a:p>
          <a:p>
            <a:r>
              <a:rPr lang="en-US" dirty="0" smtClean="0"/>
              <a:t>m </a:t>
            </a:r>
            <a:r>
              <a:rPr lang="ru-RU" dirty="0" smtClean="0"/>
              <a:t>(</a:t>
            </a:r>
            <a:r>
              <a:rPr lang="en-US" dirty="0" smtClean="0"/>
              <a:t>NH</a:t>
            </a:r>
            <a:r>
              <a:rPr lang="ru-RU" baseline="-25000" dirty="0" smtClean="0"/>
              <a:t>4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PO</a:t>
            </a:r>
            <a:r>
              <a:rPr lang="ru-RU" baseline="-25000" dirty="0" smtClean="0"/>
              <a:t>4</a:t>
            </a:r>
            <a:r>
              <a:rPr lang="ru-RU" dirty="0" smtClean="0"/>
              <a:t>) =0,1 ∙132=13,2г.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0971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Нахождение массовой доли одного из продуктов реакции в растворе по уравнению материального баланса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Оксид, образовавшийся при сжиганиии18,6г фосфора в 44,8л (н.у.) кислорода, растворили в 100мл дистиллированной воды. Рассчитайте массовую долю ортофосфорной кислоты в полученном растворе.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3-tub-ru.yandex.net/i?id=147742717-0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500570"/>
            <a:ext cx="3929090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2337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67544" y="2052131"/>
            <a:ext cx="82089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3300"/>
                </a:solidFill>
              </a:rPr>
              <a:t>1. На усмотрение субъектов РФ сохранилась возможность выбора из 2-х моделей экзамена: без реального эксперимента и с ним.</a:t>
            </a:r>
          </a:p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В Пермском крае – модель 1 (без реального эксперимента)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7275" y="131148"/>
            <a:ext cx="544315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Изменения </a:t>
            </a:r>
          </a:p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в структуре КИМ </a:t>
            </a:r>
          </a:p>
        </p:txBody>
      </p:sp>
      <p:pic>
        <p:nvPicPr>
          <p:cNvPr id="32772" name="Picture 2" descr="http://www.softintergroup.ru/see.php?izku=bvsoceg/img13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4" y="523776"/>
            <a:ext cx="1828800" cy="889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507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1) Уравнения реакций:</a:t>
            </a:r>
          </a:p>
          <a:p>
            <a:pPr marL="0" indent="0">
              <a:buNone/>
            </a:pPr>
            <a:r>
              <a:rPr lang="ru-RU" dirty="0" smtClean="0"/>
              <a:t> 4Р +5О</a:t>
            </a:r>
            <a:r>
              <a:rPr lang="ru-RU" baseline="-25000" dirty="0" smtClean="0"/>
              <a:t>2</a:t>
            </a:r>
            <a:r>
              <a:rPr lang="ru-RU" dirty="0" smtClean="0"/>
              <a:t> = 2Р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 + 3Н</a:t>
            </a:r>
            <a:r>
              <a:rPr lang="ru-RU" baseline="-25000" dirty="0" smtClean="0"/>
              <a:t>2</a:t>
            </a:r>
            <a:r>
              <a:rPr lang="ru-RU" dirty="0" smtClean="0"/>
              <a:t>О = 2 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2) Количества и массы реагирующих веществ:</a:t>
            </a:r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baseline="-25000" dirty="0" err="1" smtClean="0"/>
              <a:t>р-ра</a:t>
            </a:r>
            <a:r>
              <a:rPr lang="ru-RU" dirty="0" err="1" smtClean="0"/>
              <a:t>=ρ∙</a:t>
            </a:r>
            <a:r>
              <a:rPr lang="en-US" dirty="0" smtClean="0"/>
              <a:t>V</a:t>
            </a:r>
            <a:r>
              <a:rPr lang="ru-RU" dirty="0" smtClean="0"/>
              <a:t>;   </a:t>
            </a:r>
            <a:r>
              <a:rPr lang="en-US" dirty="0" smtClean="0"/>
              <a:t>n</a:t>
            </a:r>
            <a:r>
              <a:rPr lang="ru-RU" dirty="0" smtClean="0"/>
              <a:t> =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 /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;    </a:t>
            </a:r>
            <a:r>
              <a:rPr lang="en-US" dirty="0" smtClean="0"/>
              <a:t>n  </a:t>
            </a:r>
            <a:r>
              <a:rPr lang="ru-RU" dirty="0" smtClean="0"/>
              <a:t>=</a:t>
            </a:r>
            <a:r>
              <a:rPr lang="en-US" dirty="0" smtClean="0"/>
              <a:t>V</a:t>
            </a:r>
            <a:r>
              <a:rPr lang="ru-RU" dirty="0" smtClean="0"/>
              <a:t>∕</a:t>
            </a:r>
            <a:r>
              <a:rPr lang="en-US" dirty="0" smtClean="0"/>
              <a:t>V</a:t>
            </a:r>
            <a:r>
              <a:rPr lang="en-US" baseline="-25000" dirty="0" smtClean="0"/>
              <a:t>M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 количество воды</a:t>
            </a:r>
          </a:p>
          <a:p>
            <a:pPr marL="0" indent="0">
              <a:buNone/>
            </a:pPr>
            <a:r>
              <a:rPr lang="en-US" dirty="0" smtClean="0"/>
              <a:t>m </a:t>
            </a:r>
            <a:r>
              <a:rPr lang="ru-RU" dirty="0" smtClean="0"/>
              <a:t>(Н</a:t>
            </a:r>
            <a:r>
              <a:rPr lang="ru-RU" baseline="-25000" dirty="0" smtClean="0"/>
              <a:t>2</a:t>
            </a:r>
            <a:r>
              <a:rPr lang="ru-RU" dirty="0" smtClean="0"/>
              <a:t>О)=1∙100=100г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(Н</a:t>
            </a:r>
            <a:r>
              <a:rPr lang="ru-RU" baseline="-25000" dirty="0" smtClean="0"/>
              <a:t>2</a:t>
            </a:r>
            <a:r>
              <a:rPr lang="ru-RU" dirty="0" smtClean="0"/>
              <a:t>О)= 100∕18=5,56 моль</a:t>
            </a:r>
          </a:p>
          <a:p>
            <a:pPr marL="0" indent="0">
              <a:buNone/>
            </a:pPr>
            <a:r>
              <a:rPr lang="ru-RU" dirty="0" smtClean="0"/>
              <a:t>б) количество фосфора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(Р) =18,6∕31 = 0,6 моль</a:t>
            </a:r>
          </a:p>
          <a:p>
            <a:pPr marL="0" indent="0">
              <a:buNone/>
            </a:pPr>
            <a:r>
              <a:rPr lang="ru-RU" dirty="0" smtClean="0"/>
              <a:t>в) количество кислорода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(О</a:t>
            </a:r>
            <a:r>
              <a:rPr lang="ru-RU" baseline="-25000" dirty="0" smtClean="0"/>
              <a:t>2</a:t>
            </a:r>
            <a:r>
              <a:rPr lang="ru-RU" dirty="0" smtClean="0"/>
              <a:t>) =44,8∕22,4=2 моль</a:t>
            </a:r>
          </a:p>
          <a:p>
            <a:pPr marL="0" lvl="0" indent="0">
              <a:buNone/>
            </a:pPr>
            <a:r>
              <a:rPr lang="ru-RU" dirty="0" smtClean="0"/>
              <a:t>3) По уравнению (1)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(Р) : </a:t>
            </a:r>
            <a:r>
              <a:rPr lang="en-US" dirty="0" smtClean="0"/>
              <a:t>n </a:t>
            </a:r>
            <a:r>
              <a:rPr lang="ru-RU" dirty="0" smtClean="0"/>
              <a:t>(О</a:t>
            </a:r>
            <a:r>
              <a:rPr lang="ru-RU" baseline="-25000" dirty="0" smtClean="0"/>
              <a:t>2</a:t>
            </a:r>
            <a:r>
              <a:rPr lang="ru-RU" dirty="0" smtClean="0"/>
              <a:t>) : </a:t>
            </a:r>
            <a:r>
              <a:rPr lang="en-US" dirty="0" smtClean="0"/>
              <a:t>n </a:t>
            </a:r>
            <a:r>
              <a:rPr lang="ru-RU" dirty="0" smtClean="0"/>
              <a:t>(Р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) =4:5:2, следовательно,</a:t>
            </a:r>
          </a:p>
          <a:p>
            <a:pPr marL="0" indent="0">
              <a:buNone/>
            </a:pPr>
            <a:r>
              <a:rPr lang="ru-RU" dirty="0" smtClean="0"/>
              <a:t>а) в избытке кислород в количестве (2-0,6∙5∕4) =1.25 моль</a:t>
            </a:r>
          </a:p>
          <a:p>
            <a:pPr marL="0" indent="0">
              <a:buNone/>
            </a:pPr>
            <a:r>
              <a:rPr lang="ru-RU" dirty="0" smtClean="0"/>
              <a:t>б) </a:t>
            </a:r>
            <a:r>
              <a:rPr lang="en-US" dirty="0" smtClean="0"/>
              <a:t>n </a:t>
            </a:r>
            <a:r>
              <a:rPr lang="ru-RU" dirty="0" smtClean="0"/>
              <a:t>(Р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) = 0,5 </a:t>
            </a:r>
            <a:r>
              <a:rPr lang="en-US" dirty="0" smtClean="0"/>
              <a:t>n </a:t>
            </a:r>
            <a:r>
              <a:rPr lang="ru-RU" dirty="0" smtClean="0"/>
              <a:t>(Р) = 0,6∕2 = 0,3 моль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en-US" dirty="0" smtClean="0"/>
              <a:t>m</a:t>
            </a:r>
            <a:r>
              <a:rPr lang="ru-RU" dirty="0" smtClean="0"/>
              <a:t>(Р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) = 0,3∙142=42,6г.</a:t>
            </a:r>
          </a:p>
          <a:p>
            <a:pPr marL="0" lvl="0" indent="0">
              <a:buNone/>
            </a:pPr>
            <a:r>
              <a:rPr lang="ru-RU" dirty="0" smtClean="0"/>
              <a:t>4) По уравнению (2) 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): </a:t>
            </a:r>
            <a:r>
              <a:rPr lang="en-US" dirty="0" smtClean="0"/>
              <a:t>n 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 =1:2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en-US" dirty="0" smtClean="0"/>
              <a:t>n 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 =2 </a:t>
            </a:r>
            <a:r>
              <a:rPr lang="en-US" dirty="0" smtClean="0"/>
              <a:t>n </a:t>
            </a:r>
            <a:r>
              <a:rPr lang="ru-RU" dirty="0" smtClean="0"/>
              <a:t>(Р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)=2 ∙0,3 = 0,6 моль,</a:t>
            </a:r>
          </a:p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en-US" dirty="0" smtClean="0"/>
              <a:t>m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 = 0,6 ∙98=58,8 г.</a:t>
            </a:r>
          </a:p>
          <a:p>
            <a:pPr marL="0" lvl="0" indent="0">
              <a:buNone/>
            </a:pPr>
            <a:r>
              <a:rPr lang="ru-RU" dirty="0" smtClean="0"/>
              <a:t>5) Рассчитываем массовую долю  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W(Н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 = </a:t>
            </a:r>
            <a:r>
              <a:rPr lang="en-US" dirty="0" smtClean="0"/>
              <a:t>m</a:t>
            </a:r>
            <a:r>
              <a:rPr lang="ru-RU" baseline="-25000" dirty="0" err="1" smtClean="0"/>
              <a:t>в-ва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)∕ </a:t>
            </a:r>
            <a:r>
              <a:rPr lang="en-US" dirty="0" smtClean="0"/>
              <a:t>m</a:t>
            </a:r>
            <a:r>
              <a:rPr lang="ru-RU" baseline="-25000" dirty="0" err="1" smtClean="0"/>
              <a:t>р-ра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baseline="-25000" dirty="0" err="1" smtClean="0"/>
              <a:t>р-ра</a:t>
            </a:r>
            <a:r>
              <a:rPr lang="ru-RU" dirty="0" smtClean="0"/>
              <a:t>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 =   </a:t>
            </a:r>
            <a:r>
              <a:rPr lang="en-US" dirty="0" smtClean="0"/>
              <a:t>m</a:t>
            </a:r>
            <a:r>
              <a:rPr lang="ru-RU" dirty="0" smtClean="0"/>
              <a:t>(Р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)+ </a:t>
            </a:r>
            <a:r>
              <a:rPr lang="en-US" dirty="0" smtClean="0"/>
              <a:t>m </a:t>
            </a:r>
            <a:r>
              <a:rPr lang="ru-RU" dirty="0" smtClean="0"/>
              <a:t>(Н</a:t>
            </a:r>
            <a:r>
              <a:rPr lang="ru-RU" baseline="-25000" dirty="0" smtClean="0"/>
              <a:t>2</a:t>
            </a:r>
            <a:r>
              <a:rPr lang="ru-RU" dirty="0" smtClean="0"/>
              <a:t>О)=42,6+100=142,6г.</a:t>
            </a:r>
          </a:p>
          <a:p>
            <a:pPr marL="0" indent="0">
              <a:buNone/>
            </a:pPr>
            <a:r>
              <a:rPr lang="ru-RU" dirty="0" smtClean="0"/>
              <a:t>W(Н</a:t>
            </a:r>
            <a:r>
              <a:rPr lang="ru-RU" baseline="-25000" dirty="0" smtClean="0"/>
              <a:t>3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)=58,8∕142,6=0,4123, или 41,23%</a:t>
            </a:r>
          </a:p>
        </p:txBody>
      </p:sp>
    </p:spTree>
    <p:extLst>
      <p:ext uri="{BB962C8B-B14F-4D97-AF65-F5344CB8AC3E}">
        <p14:creationId xmlns:p14="http://schemas.microsoft.com/office/powerpoint/2010/main" val="14567881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Нахождение массы одного из исходных веществ по уравнению материального баланса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Какую массу гидрида лития  нужно растворить в 200 мл воды, чтобы получить раствор с массовой долей </a:t>
            </a:r>
            <a:r>
              <a:rPr lang="ru-RU" dirty="0" err="1" smtClean="0">
                <a:solidFill>
                  <a:srgbClr val="002060"/>
                </a:solidFill>
              </a:rPr>
              <a:t>гидроксида</a:t>
            </a:r>
            <a:r>
              <a:rPr lang="ru-RU" dirty="0" smtClean="0">
                <a:solidFill>
                  <a:srgbClr val="002060"/>
                </a:solidFill>
              </a:rPr>
              <a:t> 10%? Какой цвет приобретет метилоранж при добавлении его в полученный раствор? Запишите уравнения реакций и результаты промежуточных  вычислений.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459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06760" cy="628654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1) Уравнение реакции:</a:t>
            </a:r>
          </a:p>
          <a:p>
            <a:pPr marL="0" indent="0">
              <a:buNone/>
            </a:pPr>
            <a:r>
              <a:rPr lang="en-US" dirty="0" err="1" smtClean="0"/>
              <a:t>LiH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= </a:t>
            </a:r>
            <a:r>
              <a:rPr lang="en-US" dirty="0" err="1" smtClean="0"/>
              <a:t>LiOH</a:t>
            </a:r>
            <a:r>
              <a:rPr lang="en-US" dirty="0" smtClean="0"/>
              <a:t> +H</a:t>
            </a:r>
            <a:r>
              <a:rPr lang="en-US" baseline="-25000" dirty="0" smtClean="0"/>
              <a:t>2</a:t>
            </a:r>
            <a:r>
              <a:rPr lang="en-US" dirty="0" smtClean="0"/>
              <a:t>↑</a:t>
            </a:r>
            <a:r>
              <a:rPr lang="ru-RU" dirty="0" smtClean="0"/>
              <a:t>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Так как образуется раствор щелочи  </a:t>
            </a:r>
            <a:r>
              <a:rPr lang="en-US" dirty="0" err="1" smtClean="0"/>
              <a:t>LiOH</a:t>
            </a:r>
            <a:r>
              <a:rPr lang="ru-RU" dirty="0" smtClean="0"/>
              <a:t>, то индикатор метилоранж окрасится в желтый цвет.</a:t>
            </a:r>
          </a:p>
          <a:p>
            <a:pPr marL="0" lvl="0" indent="0">
              <a:buNone/>
            </a:pPr>
            <a:r>
              <a:rPr lang="ru-RU" dirty="0" smtClean="0"/>
              <a:t>2) Формула для расчета массовой доли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W(</a:t>
            </a:r>
            <a:r>
              <a:rPr lang="en-US" dirty="0" err="1" smtClean="0"/>
              <a:t>LiOH</a:t>
            </a:r>
            <a:r>
              <a:rPr lang="en-US" dirty="0" smtClean="0"/>
              <a:t>) =</a:t>
            </a:r>
            <a:r>
              <a:rPr lang="ru-RU" dirty="0" smtClean="0"/>
              <a:t>                               =      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lvl="0" indent="0">
              <a:buNone/>
            </a:pPr>
            <a:r>
              <a:rPr lang="ru-RU" dirty="0" smtClean="0"/>
              <a:t>3) По уравнению реакции</a:t>
            </a:r>
          </a:p>
          <a:p>
            <a:pPr marL="0" indent="0">
              <a:buNone/>
            </a:pPr>
            <a:r>
              <a:rPr lang="en-US" dirty="0" smtClean="0"/>
              <a:t>n (</a:t>
            </a:r>
            <a:r>
              <a:rPr lang="en-US" dirty="0" err="1" smtClean="0"/>
              <a:t>LiH</a:t>
            </a:r>
            <a:r>
              <a:rPr lang="en-US" dirty="0" smtClean="0"/>
              <a:t>): n (H</a:t>
            </a:r>
            <a:r>
              <a:rPr lang="en-US" baseline="-25000" dirty="0" smtClean="0"/>
              <a:t>2</a:t>
            </a:r>
            <a:r>
              <a:rPr lang="en-US" dirty="0" smtClean="0"/>
              <a:t>O): n (</a:t>
            </a:r>
            <a:r>
              <a:rPr lang="en-US" dirty="0" err="1" smtClean="0"/>
              <a:t>LiOH</a:t>
            </a:r>
            <a:r>
              <a:rPr lang="en-US" dirty="0" smtClean="0"/>
              <a:t>): n (H</a:t>
            </a:r>
            <a:r>
              <a:rPr lang="en-US" baseline="-25000" dirty="0" smtClean="0"/>
              <a:t>2</a:t>
            </a:r>
            <a:r>
              <a:rPr lang="en-US" dirty="0" smtClean="0"/>
              <a:t>) =1:1:1:1;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Пусть прореагировало Х моль </a:t>
            </a:r>
            <a:r>
              <a:rPr lang="en-US" dirty="0" err="1" smtClean="0"/>
              <a:t>LiH</a:t>
            </a:r>
            <a:r>
              <a:rPr lang="ru-RU" dirty="0" smtClean="0"/>
              <a:t>, тогда   </a:t>
            </a:r>
            <a:r>
              <a:rPr lang="en-US" dirty="0" smtClean="0"/>
              <a:t>m</a:t>
            </a:r>
            <a:r>
              <a:rPr lang="ru-RU" dirty="0" smtClean="0"/>
              <a:t>(</a:t>
            </a:r>
            <a:r>
              <a:rPr lang="en-US" dirty="0" err="1" smtClean="0"/>
              <a:t>LiH</a:t>
            </a:r>
            <a:r>
              <a:rPr lang="ru-RU" dirty="0" smtClean="0"/>
              <a:t>)= Х∙8г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err="1" smtClean="0"/>
              <a:t>LiOH</a:t>
            </a:r>
            <a:r>
              <a:rPr lang="ru-RU" dirty="0" smtClean="0"/>
              <a:t>)=  </a:t>
            </a:r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err="1" smtClean="0"/>
              <a:t>LiH</a:t>
            </a:r>
            <a:r>
              <a:rPr lang="ru-RU" dirty="0" smtClean="0"/>
              <a:t>)= Х моль,  </a:t>
            </a:r>
            <a:r>
              <a:rPr lang="en-US" dirty="0" smtClean="0"/>
              <a:t>m</a:t>
            </a:r>
            <a:r>
              <a:rPr lang="ru-RU" dirty="0" smtClean="0"/>
              <a:t>(</a:t>
            </a:r>
            <a:r>
              <a:rPr lang="en-US" dirty="0" smtClean="0"/>
              <a:t>Li</a:t>
            </a:r>
            <a:r>
              <a:rPr lang="ru-RU" dirty="0" smtClean="0"/>
              <a:t>О</a:t>
            </a:r>
            <a:r>
              <a:rPr lang="en-US" dirty="0" smtClean="0"/>
              <a:t>H</a:t>
            </a:r>
            <a:r>
              <a:rPr lang="ru-RU" dirty="0" smtClean="0"/>
              <a:t>)=Х∙24г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) = </a:t>
            </a:r>
            <a:r>
              <a:rPr lang="en-US" dirty="0" smtClean="0"/>
              <a:t>n </a:t>
            </a:r>
            <a:r>
              <a:rPr lang="ru-RU" dirty="0" smtClean="0"/>
              <a:t>(</a:t>
            </a:r>
            <a:r>
              <a:rPr lang="en-US" dirty="0" err="1" smtClean="0"/>
              <a:t>LiH</a:t>
            </a:r>
            <a:r>
              <a:rPr lang="ru-RU" dirty="0" smtClean="0"/>
              <a:t>) =Х моль, </a:t>
            </a:r>
            <a:r>
              <a:rPr lang="en-US" dirty="0" smtClean="0"/>
              <a:t>m</a:t>
            </a:r>
            <a:r>
              <a:rPr lang="ru-RU" dirty="0" smtClean="0"/>
              <a:t>(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) =Х∙2г</a:t>
            </a:r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dirty="0" smtClean="0"/>
              <a:t>(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)= </a:t>
            </a:r>
            <a:r>
              <a:rPr lang="ru-RU" dirty="0" err="1" smtClean="0"/>
              <a:t>ρ</a:t>
            </a:r>
            <a:r>
              <a:rPr lang="ru-RU" dirty="0" smtClean="0"/>
              <a:t>∙</a:t>
            </a:r>
            <a:r>
              <a:rPr lang="en-US" dirty="0" smtClean="0"/>
              <a:t>V</a:t>
            </a:r>
            <a:r>
              <a:rPr lang="ru-RU" dirty="0" smtClean="0"/>
              <a:t>=1∙200=200г.</a:t>
            </a:r>
          </a:p>
          <a:p>
            <a:pPr marL="0" lvl="0" indent="0">
              <a:buNone/>
            </a:pPr>
            <a:r>
              <a:rPr lang="ru-RU" dirty="0" smtClean="0"/>
              <a:t>4) По формуле (2)</a:t>
            </a:r>
          </a:p>
          <a:p>
            <a:pPr marL="0" indent="0">
              <a:buNone/>
            </a:pPr>
            <a:r>
              <a:rPr lang="ru-RU" dirty="0" smtClean="0"/>
              <a:t>0,1=24Х∕(8Х+200-2Х) → Х≈0,85 моль </a:t>
            </a:r>
            <a:r>
              <a:rPr lang="en-US" dirty="0" err="1" smtClean="0"/>
              <a:t>LiH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dirty="0" smtClean="0"/>
              <a:t>(</a:t>
            </a:r>
            <a:r>
              <a:rPr lang="en-US" dirty="0" err="1" smtClean="0"/>
              <a:t>LiH</a:t>
            </a:r>
            <a:r>
              <a:rPr lang="ru-RU" dirty="0" smtClean="0"/>
              <a:t>)=0,85∙8=6,8г.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857364"/>
            <a:ext cx="1857388" cy="92869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78" y="1857364"/>
            <a:ext cx="3384798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1240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photo0.ask.fm/571/949/388/-59996992-1sigrj5-hgndo9lih0b7bfp/original/rammstein_halleluja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18886"/>
            <a:ext cx="4536504" cy="6206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8984288">
            <a:off x="4849705" y="2306916"/>
            <a:ext cx="39282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Хочу хорошо сдать ЕГЭ!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3957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96361" y="2636912"/>
            <a:ext cx="842493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3300"/>
                </a:solidFill>
              </a:rPr>
              <a:t>2. </a:t>
            </a: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Две части: </a:t>
            </a:r>
          </a:p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часть 1 – задания с кратким ответом </a:t>
            </a: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(19 заданий)</a:t>
            </a: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, </a:t>
            </a:r>
          </a:p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часть 2 – с развернутым ответом </a:t>
            </a: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(3 задания в модели 1)</a:t>
            </a: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3259" y="476672"/>
            <a:ext cx="544315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Изменения </a:t>
            </a:r>
          </a:p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в структуре КИМ </a:t>
            </a:r>
          </a:p>
        </p:txBody>
      </p:sp>
      <p:pic>
        <p:nvPicPr>
          <p:cNvPr id="33796" name="Picture 2" descr="http://www.softintergroup.ru/see.php?izku=bvsoceg/img13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0" y="735446"/>
            <a:ext cx="1828800" cy="889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663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20739"/>
              </p:ext>
            </p:extLst>
          </p:nvPr>
        </p:nvGraphicFramePr>
        <p:xfrm>
          <a:off x="201488" y="1340768"/>
          <a:ext cx="8763000" cy="420687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47270"/>
                <a:gridCol w="3315730"/>
              </a:tblGrid>
              <a:tr h="51823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Часть 1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Баллы 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59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15 заданий базового уровня</a:t>
                      </a:r>
                    </a:p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4 задания повышенного уровня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15●1 = 15 баллов</a:t>
                      </a:r>
                    </a:p>
                    <a:p>
                      <a:endParaRPr lang="ru-RU" sz="2800" b="1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4●2 = 8 баллов</a:t>
                      </a:r>
                    </a:p>
                    <a:p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3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Часть 2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Баллы 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80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 задания высокого уровня сложности с развернутым ответом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3+3+5=11 баллов</a:t>
                      </a:r>
                      <a:endParaRPr lang="ru-R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52800" y="304800"/>
            <a:ext cx="2996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4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Модель 1 </a:t>
            </a:r>
            <a:endParaRPr lang="ru-RU" sz="4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506" y="5791200"/>
            <a:ext cx="3791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Итого 22 задания </a:t>
            </a:r>
            <a:endParaRPr lang="ru-RU" sz="32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9121" y="5791199"/>
            <a:ext cx="3368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Arial" panose="020B0604020202020204" pitchFamily="34" charset="0"/>
              </a:rPr>
              <a:t>Итого 34 балла </a:t>
            </a:r>
            <a:endParaRPr lang="ru-RU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881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09600" y="2780928"/>
            <a:ext cx="792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3300"/>
                </a:solidFill>
              </a:rPr>
              <a:t>3. </a:t>
            </a: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Задания даны в режиме сквозной нумерации </a:t>
            </a:r>
          </a:p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(от 1 до 22 (23 – с реальным экспериментом), </a:t>
            </a:r>
          </a:p>
          <a:p>
            <a:pPr algn="just" eaLnBrk="1" hangingPunct="1">
              <a:defRPr/>
            </a:pPr>
            <a:r>
              <a:rPr lang="ru-RU" altLang="ru-RU" sz="4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без обозначения А, В, С)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5267" y="476672"/>
            <a:ext cx="544315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Изменения </a:t>
            </a:r>
          </a:p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в структуре КИМ </a:t>
            </a:r>
          </a:p>
        </p:txBody>
      </p:sp>
      <p:pic>
        <p:nvPicPr>
          <p:cNvPr id="35844" name="Picture 2" descr="http://www.softintergroup.ru/see.php?izku=bvsoceg/img13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0" y="817002"/>
            <a:ext cx="1828800" cy="889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186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04800" y="1706463"/>
            <a:ext cx="8610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3300"/>
                </a:solidFill>
              </a:rPr>
              <a:t>1. </a:t>
            </a: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Бланки ответов </a:t>
            </a: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части 1 унифицированы для всех предметов</a:t>
            </a: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: 32 поля для записи ответов, 5 - для исправлений. </a:t>
            </a:r>
          </a:p>
          <a:p>
            <a:pPr algn="just" eaLnBrk="1" hangingPunct="1">
              <a:defRPr/>
            </a:pP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Бланки отличаются штрих-кодами.</a:t>
            </a:r>
          </a:p>
          <a:p>
            <a:pPr algn="just" eaLnBrk="1" hangingPunct="1">
              <a:defRPr/>
            </a:pP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3300"/>
                </a:solidFill>
              </a:rPr>
              <a:t>2. В части 1 записывается цифрой </a:t>
            </a:r>
            <a:r>
              <a:rPr lang="ru-RU" altLang="ru-RU" sz="3800" b="1" u="sng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номер</a:t>
            </a: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 правильного ответа </a:t>
            </a:r>
            <a:r>
              <a:rPr lang="ru-RU" altLang="ru-RU" sz="3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3300"/>
                </a:solidFill>
              </a:rPr>
              <a:t>(а не крестик, как раньше).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93008" y="30540"/>
            <a:ext cx="548316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Изменения </a:t>
            </a:r>
          </a:p>
          <a:p>
            <a:pPr algn="ctr">
              <a:defRPr/>
            </a:pPr>
            <a:r>
              <a:rPr lang="ru-RU" sz="4800" b="1" dirty="0">
                <a:ln w="22225">
                  <a:solidFill>
                    <a:srgbClr val="CC3300"/>
                  </a:solidFill>
                  <a:prstDash val="solid"/>
                </a:ln>
                <a:solidFill>
                  <a:srgbClr val="FF9933"/>
                </a:solidFill>
                <a:latin typeface="Arial" panose="020B0604020202020204" pitchFamily="34" charset="0"/>
              </a:rPr>
              <a:t>в бланках записи</a:t>
            </a:r>
          </a:p>
        </p:txBody>
      </p:sp>
      <p:pic>
        <p:nvPicPr>
          <p:cNvPr id="36868" name="Picture 2" descr="http://www.softintergroup.ru/see.php?izku=bvsoceg/img13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263"/>
            <a:ext cx="1828800" cy="889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049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722851"/>
              </p:ext>
            </p:extLst>
          </p:nvPr>
        </p:nvGraphicFramePr>
        <p:xfrm>
          <a:off x="899592" y="1844824"/>
          <a:ext cx="7416824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90197" y="2483604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1313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4112" y="5003884"/>
            <a:ext cx="5693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371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6360" y="5147900"/>
            <a:ext cx="5693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331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28826"/>
            <a:ext cx="3626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Статистика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069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301f16f393999b19461422a2356a0d5a0ef6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</TotalTime>
  <Words>1688</Words>
  <Application>Microsoft Office PowerPoint</Application>
  <PresentationFormat>Экран (4:3)</PresentationFormat>
  <Paragraphs>436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Расчеты  по уравнениям реакций </vt:lpstr>
      <vt:lpstr>Презентация PowerPoint</vt:lpstr>
      <vt:lpstr>Задачи на смеси веществ</vt:lpstr>
      <vt:lpstr>Презентация PowerPoint</vt:lpstr>
      <vt:lpstr>Определение состава продукта реакции (задачи на «тип соли»)</vt:lpstr>
      <vt:lpstr>Презентация PowerPoint</vt:lpstr>
      <vt:lpstr>Нахождение массовой доли одного из продуктов реакции в растворе по уравнению материального баланса</vt:lpstr>
      <vt:lpstr>Презентация PowerPoint</vt:lpstr>
      <vt:lpstr>Нахождение массы одного из исходных веществ по уравнению материального баланса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Клинова Мария Николаевна</cp:lastModifiedBy>
  <cp:revision>378</cp:revision>
  <dcterms:modified xsi:type="dcterms:W3CDTF">2015-11-05T05:09:59Z</dcterms:modified>
</cp:coreProperties>
</file>