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58" r:id="rId5"/>
    <p:sldId id="260" r:id="rId6"/>
    <p:sldId id="261" r:id="rId7"/>
    <p:sldId id="262" r:id="rId8"/>
    <p:sldId id="279" r:id="rId9"/>
    <p:sldId id="263" r:id="rId10"/>
    <p:sldId id="275" r:id="rId11"/>
    <p:sldId id="264" r:id="rId12"/>
    <p:sldId id="265" r:id="rId13"/>
    <p:sldId id="280" r:id="rId14"/>
    <p:sldId id="273" r:id="rId15"/>
    <p:sldId id="282" r:id="rId16"/>
    <p:sldId id="278" r:id="rId17"/>
    <p:sldId id="281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F:\&#1055;&#1050;&#1048;&#1055;&#1050;&#1056;&#1054;\&#1054;&#1043;&#1069;%20&#1045;&#1043;&#1069;%20&#1054;&#1051;&#1048;&#1052;&#1055;&#1048;&#1040;&#1044;&#1067;%20&#1061;&#1048;&#1052;&#1048;&#1071;\&#1054;&#1043;&#1069;%20&#1045;&#1043;&#1069;%20&#1088;&#1077;&#1079;%202016\9%20&#1082;&#1083;&#1072;&#1089;&#108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F:\&#1055;&#1050;&#1048;&#1055;&#1050;&#1056;&#1054;\&#1054;&#1043;&#1069;%20&#1045;&#1043;&#1069;%20&#1054;&#1051;&#1048;&#1052;&#1055;&#1048;&#1040;&#1044;&#1067;%20&#1061;&#1048;&#1052;&#1048;&#1071;\&#1054;&#1043;&#1069;%20&#1045;&#1043;&#1069;%20&#1088;&#1077;&#1079;%202016\9%20&#1082;&#1083;&#1072;&#1089;&#108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1055;&#1050;&#1048;&#1055;&#1050;&#1056;&#1054;\&#1054;&#1043;&#1069;%20&#1045;&#1043;&#1069;%20&#1054;&#1051;&#1048;&#1052;&#1055;&#1048;&#1040;&#1044;&#1067;%20&#1061;&#1048;&#1052;&#1048;&#1071;\&#1054;&#1043;&#1069;%20&#1045;&#1043;&#1069;%20&#1088;&#1077;&#1079;%202016\9%20&#1082;&#1083;&#1072;&#1089;&#1089;.xlsx" TargetMode="Externa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ru-RU" sz="1800" b="1" baseline="0">
                <a:latin typeface="Arial" panose="020B0604020202020204" pitchFamily="34" charset="0"/>
              </a:rPr>
              <a:t>Количество участников экзамена по годам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C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Лист1!$C$35:$C$38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Лист1!$D$35:$D$38</c:f>
              <c:numCache>
                <c:formatCode>General</c:formatCode>
                <c:ptCount val="4"/>
                <c:pt idx="0">
                  <c:v>1313</c:v>
                </c:pt>
                <c:pt idx="1">
                  <c:v>371</c:v>
                </c:pt>
                <c:pt idx="2">
                  <c:v>331</c:v>
                </c:pt>
                <c:pt idx="3">
                  <c:v>2930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2799616"/>
        <c:axId val="143339520"/>
      </c:barChart>
      <c:catAx>
        <c:axId val="14279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  <c:crossAx val="143339520"/>
        <c:crosses val="autoZero"/>
        <c:auto val="1"/>
        <c:lblAlgn val="ctr"/>
        <c:lblOffset val="100"/>
        <c:noMultiLvlLbl val="0"/>
      </c:catAx>
      <c:valAx>
        <c:axId val="14333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9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/>
              <a:t>Распределение участников экзамена по отметкам (в % от общего числа) в 2016 году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Лист1!$C$41:$C$44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Лист1!$D$41:$D$44</c:f>
              <c:numCache>
                <c:formatCode>0.00</c:formatCode>
                <c:ptCount val="4"/>
                <c:pt idx="0">
                  <c:v>8.3617747440273043</c:v>
                </c:pt>
                <c:pt idx="1">
                  <c:v>22.559726962457336</c:v>
                </c:pt>
                <c:pt idx="2">
                  <c:v>34.846416382252556</c:v>
                </c:pt>
                <c:pt idx="3">
                  <c:v>34.232081911262796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364480"/>
        <c:axId val="143366016"/>
      </c:barChart>
      <c:catAx>
        <c:axId val="14336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3366016"/>
        <c:crosses val="autoZero"/>
        <c:auto val="1"/>
        <c:lblAlgn val="ctr"/>
        <c:lblOffset val="100"/>
        <c:noMultiLvlLbl val="0"/>
      </c:catAx>
      <c:valAx>
        <c:axId val="14336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336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49361634820832E-2"/>
          <c:y val="2.4054985529916022E-2"/>
          <c:w val="0.90780677669645626"/>
          <c:h val="0.888174307097246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Лист1!$C$47:$C$68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Лист1!$D$47:$D$68</c:f>
              <c:numCache>
                <c:formatCode>General</c:formatCode>
                <c:ptCount val="22"/>
                <c:pt idx="0">
                  <c:v>88.75</c:v>
                </c:pt>
                <c:pt idx="1">
                  <c:v>76.849999999999994</c:v>
                </c:pt>
                <c:pt idx="2">
                  <c:v>74.45</c:v>
                </c:pt>
                <c:pt idx="3">
                  <c:v>78.650000000000006</c:v>
                </c:pt>
                <c:pt idx="4">
                  <c:v>90.8</c:v>
                </c:pt>
                <c:pt idx="5">
                  <c:v>90.5</c:v>
                </c:pt>
                <c:pt idx="6">
                  <c:v>85.25</c:v>
                </c:pt>
                <c:pt idx="7">
                  <c:v>91.5</c:v>
                </c:pt>
                <c:pt idx="8">
                  <c:v>58.9</c:v>
                </c:pt>
                <c:pt idx="9">
                  <c:v>61.6</c:v>
                </c:pt>
                <c:pt idx="10">
                  <c:v>75.95</c:v>
                </c:pt>
                <c:pt idx="11">
                  <c:v>67.2</c:v>
                </c:pt>
                <c:pt idx="12">
                  <c:v>63.5</c:v>
                </c:pt>
                <c:pt idx="13">
                  <c:v>65.5</c:v>
                </c:pt>
                <c:pt idx="14">
                  <c:v>72</c:v>
                </c:pt>
                <c:pt idx="15">
                  <c:v>62.15</c:v>
                </c:pt>
                <c:pt idx="16">
                  <c:v>29.3</c:v>
                </c:pt>
                <c:pt idx="17">
                  <c:v>27.7</c:v>
                </c:pt>
                <c:pt idx="18">
                  <c:v>58.5</c:v>
                </c:pt>
                <c:pt idx="19">
                  <c:v>73.3</c:v>
                </c:pt>
                <c:pt idx="20">
                  <c:v>62.1</c:v>
                </c:pt>
                <c:pt idx="21">
                  <c:v>50.4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128640"/>
        <c:axId val="144134912"/>
      </c:barChart>
      <c:catAx>
        <c:axId val="144128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/>
                  <a:t>задания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4134912"/>
        <c:crosses val="autoZero"/>
        <c:auto val="1"/>
        <c:lblAlgn val="ctr"/>
        <c:lblOffset val="100"/>
        <c:noMultiLvlLbl val="0"/>
      </c:catAx>
      <c:valAx>
        <c:axId val="14413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 b="1"/>
                  <a:t>%</a:t>
                </a:r>
                <a:r>
                  <a:rPr lang="ru-RU" sz="1200" b="1" baseline="0"/>
                  <a:t> выполнения</a:t>
                </a:r>
                <a:endParaRPr lang="ru-RU" sz="12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412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0.08271</cdr:x>
      <cdr:y>0.1134</cdr:y>
    </cdr:from>
    <cdr:to>
      <cdr:x>0.69323</cdr:x>
      <cdr:y>0.37732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18458" y="718458"/>
          <a:ext cx="5303520" cy="16720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4925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0.69173</cdr:x>
      <cdr:y>0.38557</cdr:y>
    </cdr:from>
    <cdr:to>
      <cdr:x>0.85263</cdr:x>
      <cdr:y>0.55258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008915" y="2442754"/>
          <a:ext cx="1397726" cy="10580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4925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0.85263</cdr:x>
      <cdr:y>0.5732</cdr:y>
    </cdr:from>
    <cdr:to>
      <cdr:x>0.9848</cdr:x>
      <cdr:y>0.7299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406639" y="3631474"/>
          <a:ext cx="1148081" cy="992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4925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A86E-AB82-4558-97F9-80F2F250CCF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515C-F3B7-410B-A4DB-3E249197D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33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A86E-AB82-4558-97F9-80F2F250CCF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515C-F3B7-410B-A4DB-3E249197D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7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A86E-AB82-4558-97F9-80F2F250CCF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515C-F3B7-410B-A4DB-3E249197D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2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A86E-AB82-4558-97F9-80F2F250CCF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515C-F3B7-410B-A4DB-3E249197D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5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A86E-AB82-4558-97F9-80F2F250CCF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515C-F3B7-410B-A4DB-3E249197D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0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A86E-AB82-4558-97F9-80F2F250CCF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515C-F3B7-410B-A4DB-3E249197D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26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A86E-AB82-4558-97F9-80F2F250CCF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515C-F3B7-410B-A4DB-3E249197D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6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A86E-AB82-4558-97F9-80F2F250CCF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515C-F3B7-410B-A4DB-3E249197D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67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A86E-AB82-4558-97F9-80F2F250CCF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515C-F3B7-410B-A4DB-3E249197D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4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A86E-AB82-4558-97F9-80F2F250CCF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515C-F3B7-410B-A4DB-3E249197D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5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A86E-AB82-4558-97F9-80F2F250CCF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515C-F3B7-410B-A4DB-3E249197D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97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3A86E-AB82-4558-97F9-80F2F250CCF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6515C-F3B7-410B-A4DB-3E249197D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5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hool-collection.edu.ru/catalog/res/222a64f4-2e47-1568-b821-12dfdc4aa183/?fullView=1" TargetMode="External"/><Relationship Id="rId5" Type="http://schemas.openxmlformats.org/officeDocument/2006/relationships/image" Target="../media/image8.gif"/><Relationship Id="rId4" Type="http://schemas.openxmlformats.org/officeDocument/2006/relationships/hyperlink" Target="http://7tor.org/viewtopic.php?t=2176615&amp;p=2177732#p217773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lab.net/index.php?option=com_content&amp;view=category&amp;layout=blog&amp;id=57&amp;Itemid=108&amp;limitstart=1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434" cy="4293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741" y="4699010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М.Н. Клинова, научный сотрудник отдела сопровождения ФГОС, </a:t>
            </a:r>
          </a:p>
          <a:p>
            <a:pPr algn="ctr"/>
            <a:r>
              <a:rPr lang="ru-RU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учитель химии</a:t>
            </a:r>
            <a:endParaRPr lang="ru-RU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45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399622"/>
              </p:ext>
            </p:extLst>
          </p:nvPr>
        </p:nvGraphicFramePr>
        <p:xfrm>
          <a:off x="4976949" y="3102585"/>
          <a:ext cx="24384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73,30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21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62,10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22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50,40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72114" y="3092778"/>
            <a:ext cx="25426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Часть 2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205" y="911973"/>
            <a:ext cx="85953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33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Средние результаты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rgbClr val="33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заданиям, %</a:t>
            </a:r>
            <a:endParaRPr lang="ru-RU" sz="4400" b="1" cap="none" spc="0" dirty="0">
              <a:ln w="10541" cmpd="sng">
                <a:solidFill>
                  <a:srgbClr val="3333CC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06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136136"/>
              </p:ext>
            </p:extLst>
          </p:nvPr>
        </p:nvGraphicFramePr>
        <p:xfrm>
          <a:off x="235131" y="300445"/>
          <a:ext cx="8686799" cy="6335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70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85" y="218771"/>
            <a:ext cx="859536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33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Заданиями экзаменационной </a:t>
            </a:r>
            <a:r>
              <a:rPr lang="ru-RU" sz="4000" b="1" cap="none" spc="0" dirty="0" smtClean="0">
                <a:ln w="10541" cmpd="sng">
                  <a:solidFill>
                    <a:srgbClr val="33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работы ОГЭ-2016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rgbClr val="33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</a:t>
            </a:r>
            <a:r>
              <a:rPr lang="ru-RU" sz="4000" b="1" cap="none" spc="0" dirty="0" smtClean="0">
                <a:ln w="10541" cmpd="sng">
                  <a:solidFill>
                    <a:srgbClr val="33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химии с </a:t>
            </a:r>
            <a:r>
              <a:rPr lang="ru-RU" sz="4000" b="1" cap="none" spc="0" dirty="0" smtClean="0">
                <a:ln w="10541" cmpd="sng">
                  <a:solidFill>
                    <a:srgbClr val="33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наименьшей </a:t>
            </a:r>
            <a:r>
              <a:rPr lang="ru-RU" sz="4000" b="1" cap="none" spc="0" dirty="0" smtClean="0">
                <a:ln w="10541" cmpd="sng">
                  <a:solidFill>
                    <a:srgbClr val="33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решаемостью оказались задания 1 части работы (повышенного уровня сложности) - № 17 и 18.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rgbClr val="33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Их результаты ниже, чем у заданий высокого уровня сложности</a:t>
            </a:r>
            <a:endParaRPr lang="ru-RU" sz="4000" b="1" cap="none" spc="0" dirty="0">
              <a:ln w="10541" cmpd="sng">
                <a:solidFill>
                  <a:srgbClr val="3333CC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3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oge.sdamgia.ru/formula/svg/ea/eab14257932127aa484e4d5f2f7e58cc.svg"/>
          <p:cNvSpPr>
            <a:spLocks noChangeAspect="1" noChangeArrowheads="1"/>
          </p:cNvSpPr>
          <p:nvPr/>
        </p:nvSpPr>
        <p:spPr bwMode="auto">
          <a:xfrm>
            <a:off x="2974975" y="23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0482" y="186120"/>
            <a:ext cx="8657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При вы­пол­не­нии за­да­ния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17 из </a:t>
            </a: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пред­ло­жен­но­го пе­реч­ня от­ве­тов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необходимо было выбрать два </a:t>
            </a: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пра­виль­ных и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за­пи­сать </a:t>
            </a: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цифры, под ко­то­ры­ми они ука­за­ны. 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918" y="2260849"/>
            <a:ext cx="5533850" cy="20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917" y="4550633"/>
            <a:ext cx="5730407" cy="198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36545" y="1491408"/>
            <a:ext cx="48760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Задания 2016 года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39324" y="2260849"/>
            <a:ext cx="3042306" cy="4404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правило, органическая химия в большинстве УМК для 9 класса – последняя тема в году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возможен н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едостаток времени для полноценного освоения вопросов на уроках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уделить внимание основным сведениям об органических веществах за рамками урока (консультации, курсы подготовки)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oge.sdamgia.ru/formula/svg/ea/eab14257932127aa484e4d5f2f7e58cc.svg"/>
          <p:cNvSpPr>
            <a:spLocks noChangeAspect="1" noChangeArrowheads="1"/>
          </p:cNvSpPr>
          <p:nvPr/>
        </p:nvSpPr>
        <p:spPr bwMode="auto">
          <a:xfrm>
            <a:off x="2974975" y="23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0482" y="186120"/>
            <a:ext cx="8751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18 задание – на установление соответствия.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При </a:t>
            </a: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вы­пол­не­нии за­да­ния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18 в КИМ ОГЭ-2016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в Пермском крае необходимо было установить соответствие между </a:t>
            </a:r>
            <a:r>
              <a:rPr lang="ru-RU" sz="24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двумя веществами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 и </a:t>
            </a:r>
            <a:r>
              <a:rPr lang="ru-RU" sz="24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реактивом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,  помощью которого можно эти вещества различить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968" y="4847771"/>
            <a:ext cx="8751148" cy="1643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Практическое экспериментальное сопровождение уроков химии – основа успешности выполнения подобных заданий. </a:t>
            </a:r>
          </a:p>
          <a:p>
            <a:pPr algn="ctr"/>
            <a:r>
              <a:rPr lang="ru-RU" b="1" dirty="0" smtClean="0"/>
              <a:t>В случае проблемности с проведением  реальных экспериментов  можно   использовать виртуальные лаборатории на С</a:t>
            </a:r>
            <a:r>
              <a:rPr lang="en-US" b="1" dirty="0" smtClean="0"/>
              <a:t>D</a:t>
            </a:r>
            <a:r>
              <a:rPr lang="ru-RU" b="1" dirty="0" smtClean="0"/>
              <a:t>,</a:t>
            </a:r>
            <a:r>
              <a:rPr lang="en-US" b="1" dirty="0" smtClean="0"/>
              <a:t> </a:t>
            </a:r>
            <a:r>
              <a:rPr lang="ru-RU" b="1" dirty="0" smtClean="0"/>
              <a:t>онлайн-лаборатории</a:t>
            </a:r>
            <a:endParaRPr lang="ru-RU" b="1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482" y="2412334"/>
            <a:ext cx="8715347" cy="227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9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2.nnm.ru/imagez/gallery/3/d/b/c/4/3dbc42506931f796de5d9ea2cabc78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1937"/>
            <a:ext cx="5092701" cy="419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12.nnm.ru/imagez/gallery/d/b/8/c/a/db8ca528f42ab1254fb7fb93346d0b10_fu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975" y="2629027"/>
            <a:ext cx="4619625" cy="39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7tor.org/styles/art_deluxe/imageset/icon_topic_latest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258763"/>
            <a:ext cx="10477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5375" y="301625"/>
            <a:ext cx="416242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«Виртуальную лабораторию» (2</a:t>
            </a:r>
            <a:r>
              <a:rPr lang="en-US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CD</a:t>
            </a:r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)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теперь можно скачать с сайта Единой коллекции ЦОР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863" y="4838611"/>
            <a:ext cx="41163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ССЫЛКА:</a:t>
            </a:r>
          </a:p>
          <a:p>
            <a:pPr algn="ctr"/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://school-collection.edu.ru/catalog/res/222a64f4-2e47-1568-b821-12dfdc4aa183/?</a:t>
            </a:r>
            <a:r>
              <a:rPr lang="en-US" dirty="0" smtClean="0">
                <a:hlinkClick r:id="rId6"/>
              </a:rPr>
              <a:t>fullView=1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46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11.nnm.ru/imagez/gallery/b/6/9/1/e/b691eaebc1ee50fcb98efdd8ed7048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9075" y="149225"/>
            <a:ext cx="59245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726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09575" y="3109913"/>
            <a:ext cx="83010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90488" algn="l"/>
              </a:tabLst>
            </a:pPr>
            <a:r>
              <a:rPr lang="ru-RU" sz="2000" b="1"/>
              <a:t>Представлены работы по изучению физических и химических свойств, получению и применению металлов и неметаллов, их соединений. Предлагаются опыты по ознакомлению с образцами простых и сложных веществ, минералов и руд, органических веществ, изучению физических и химических свойств некоторых из них. При выполнении отдельных опытов полностью воссоздается объем реальной практической работы и даже больше; при этом требуется описать наблюдения и сделать выводы.</a:t>
            </a:r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54000"/>
            <a:ext cx="38798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4594225" y="576263"/>
            <a:ext cx="41052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Виртуальная образовательная лаборатория </a:t>
            </a:r>
          </a:p>
          <a:p>
            <a:pPr algn="ctr"/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химии </a:t>
            </a:r>
            <a:r>
              <a:rPr lang="en-US" sz="32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VirtuLab</a:t>
            </a:r>
            <a:endParaRPr lang="ru-RU" sz="3200" b="1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57163" y="617855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www.virtulab.net/index.php?option=com_content&amp;view=category&amp;layout=blog&amp;id=57&amp;Itemid=108&amp;limitstart=10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5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962" y="395151"/>
            <a:ext cx="4457700" cy="3429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5940" y="4312808"/>
            <a:ext cx="87651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РЕЗУЛЬТАТЫ ПО ХИМИИ</a:t>
            </a:r>
            <a:endParaRPr lang="ru-RU" sz="5400" b="1" cap="none" spc="0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0033CC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8171" y="5564777"/>
            <a:ext cx="5590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Пермский край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488" y="245067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2400" b="1" dirty="0">
                <a:solidFill>
                  <a:srgbClr val="002060"/>
                </a:solidFill>
              </a:rPr>
              <a:t>В Пермском крае – модель 1 (без реального эксперимента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);</a:t>
            </a:r>
          </a:p>
          <a:p>
            <a:pPr algn="just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Часть </a:t>
            </a:r>
            <a:r>
              <a:rPr lang="ru-RU" altLang="ru-RU" sz="2400" b="1" dirty="0">
                <a:solidFill>
                  <a:srgbClr val="002060"/>
                </a:solidFill>
              </a:rPr>
              <a:t>1 – задания с кратким ответом (19 заданий), </a:t>
            </a:r>
          </a:p>
          <a:p>
            <a:pPr algn="just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Часть </a:t>
            </a:r>
            <a:r>
              <a:rPr lang="ru-RU" altLang="ru-RU" sz="2400" b="1" dirty="0">
                <a:solidFill>
                  <a:srgbClr val="002060"/>
                </a:solidFill>
              </a:rPr>
              <a:t>2 –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задания с </a:t>
            </a:r>
            <a:r>
              <a:rPr lang="ru-RU" altLang="ru-RU" sz="2400" b="1" dirty="0">
                <a:solidFill>
                  <a:srgbClr val="002060"/>
                </a:solidFill>
              </a:rPr>
              <a:t>развернутым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ответом </a:t>
            </a:r>
            <a:r>
              <a:rPr lang="ru-RU" altLang="ru-RU" sz="2400" b="1" dirty="0">
                <a:solidFill>
                  <a:srgbClr val="002060"/>
                </a:solidFill>
              </a:rPr>
              <a:t>(3 задания в модели 1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).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40674"/>
              </p:ext>
            </p:extLst>
          </p:nvPr>
        </p:nvGraphicFramePr>
        <p:xfrm>
          <a:off x="201488" y="2424997"/>
          <a:ext cx="8763000" cy="35969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47270"/>
                <a:gridCol w="3315730"/>
              </a:tblGrid>
              <a:tr h="4971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Часть 1</a:t>
                      </a:r>
                      <a:endParaRPr lang="ru-RU" sz="24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Баллы </a:t>
                      </a:r>
                      <a:endParaRPr lang="ru-RU" sz="24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76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15 заданий базового уровня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4 задания повышенного уровня</a:t>
                      </a:r>
                      <a:endParaRPr lang="ru-RU" sz="24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15●1 = 15 баллов</a:t>
                      </a:r>
                    </a:p>
                    <a:p>
                      <a:endParaRPr lang="ru-RU" sz="2400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4●2 = 8 баллов</a:t>
                      </a:r>
                      <a:endParaRPr lang="ru-RU" sz="2400" b="1" dirty="0" smtClean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1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Часть 2</a:t>
                      </a:r>
                      <a:endParaRPr lang="ru-RU" sz="24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Баллы </a:t>
                      </a:r>
                      <a:endParaRPr lang="ru-RU" sz="24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94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 задания высокого уровня сложности с развернутым ответом</a:t>
                      </a:r>
                      <a:endParaRPr lang="ru-RU" sz="24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3+3+5=11 баллов</a:t>
                      </a:r>
                      <a:endParaRPr lang="ru-RU" sz="2400" b="1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4506" y="6235342"/>
            <a:ext cx="2891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rgbClr val="002060"/>
                </a:solidFill>
              </a:rPr>
              <a:t>Итого 22 задания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7316" y="6235341"/>
            <a:ext cx="2574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rgbClr val="002060"/>
                </a:solidFill>
              </a:rPr>
              <a:t>Итого 34 балла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608801"/>
              </p:ext>
            </p:extLst>
          </p:nvPr>
        </p:nvGraphicFramePr>
        <p:xfrm>
          <a:off x="235131" y="235131"/>
          <a:ext cx="8712926" cy="64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83151"/>
              </p:ext>
            </p:extLst>
          </p:nvPr>
        </p:nvGraphicFramePr>
        <p:xfrm>
          <a:off x="287381" y="301543"/>
          <a:ext cx="8574608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0138"/>
                <a:gridCol w="375447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Получили 100 </a:t>
                      </a:r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баллов в 2016 году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0,9%</a:t>
                      </a: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27 человек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Не правились </a:t>
                      </a:r>
                      <a:endParaRPr lang="ru-RU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с работой в 2016 году</a:t>
                      </a:r>
                      <a:endParaRPr lang="ru-RU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8,36%</a:t>
                      </a: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245 человек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542432"/>
            <a:ext cx="216024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79051" y="310184"/>
            <a:ext cx="69108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33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Средний балл ОГЭ 2016</a:t>
            </a:r>
            <a:endParaRPr lang="ru-RU" sz="4400" b="1" cap="none" spc="0" dirty="0">
              <a:ln w="10541" cmpd="sng">
                <a:solidFill>
                  <a:srgbClr val="3333CC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255005" y="1018070"/>
            <a:ext cx="2389220" cy="516250"/>
          </a:xfrm>
          <a:prstGeom prst="straightConnector1">
            <a:avLst/>
          </a:prstGeom>
          <a:ln w="63500">
            <a:solidFill>
              <a:srgbClr val="3333C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878175" y="1030264"/>
            <a:ext cx="2286113" cy="516250"/>
          </a:xfrm>
          <a:prstGeom prst="straightConnector1">
            <a:avLst/>
          </a:prstGeom>
          <a:ln w="63500">
            <a:solidFill>
              <a:srgbClr val="3333C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15950" y="1620782"/>
            <a:ext cx="3374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33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первичный</a:t>
            </a:r>
            <a:endParaRPr lang="ru-RU" sz="4400" b="1" cap="none" spc="0" dirty="0">
              <a:ln w="10541" cmpd="sng">
                <a:solidFill>
                  <a:srgbClr val="3333CC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0300" y="1620782"/>
            <a:ext cx="28692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33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тестовый</a:t>
            </a:r>
            <a:endParaRPr lang="ru-RU" sz="4400" b="1" cap="none" spc="0" dirty="0">
              <a:ln w="10541" cmpd="sng">
                <a:solidFill>
                  <a:srgbClr val="3333CC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542432"/>
            <a:ext cx="216024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02149" y="2620827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21,5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3179" y="2614440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50,4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606371" y="3082492"/>
            <a:ext cx="2189765" cy="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88007" y="4633765"/>
            <a:ext cx="87508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Причины снижения: расширение количественной и качественной составляющей числа участников ОГЭ по химии в 2016 году (в 9 раз больше, чем в 2015; дети с разным уровнем подготовки, многие не нацеленные на продолжение обучения в профиле старшей школы)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605" y="380999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2015 – </a:t>
            </a:r>
            <a:r>
              <a:rPr lang="ru-RU" sz="2400" b="1" dirty="0" smtClean="0">
                <a:solidFill>
                  <a:srgbClr val="C00000"/>
                </a:solidFill>
              </a:rPr>
              <a:t>26,8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29677" y="380999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2015 – </a:t>
            </a:r>
            <a:r>
              <a:rPr lang="ru-RU" sz="2400" b="1" dirty="0" smtClean="0">
                <a:solidFill>
                  <a:srgbClr val="C00000"/>
                </a:solidFill>
              </a:rPr>
              <a:t>78,8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771066"/>
              </p:ext>
            </p:extLst>
          </p:nvPr>
        </p:nvGraphicFramePr>
        <p:xfrm>
          <a:off x="261257" y="431075"/>
          <a:ext cx="8712926" cy="612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64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470" y="266647"/>
            <a:ext cx="87027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Согласно методическим рекомендациям ФИПИ, усвоенными считаются те элементы предметного содержания, примерный интервал выполнения которых </a:t>
            </a: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составляет</a:t>
            </a: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32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¤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</a:rPr>
              <a:t>базового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уровня (1-15 задание) – </a:t>
            </a:r>
          </a:p>
          <a:p>
            <a:pPr algn="just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</a:rPr>
              <a:t>60-90</a:t>
            </a:r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%, </a:t>
            </a:r>
            <a:endParaRPr lang="ru-RU" sz="32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¤</a:t>
            </a:r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</a:t>
            </a:r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</a:rPr>
              <a:t>повышенного</a:t>
            </a:r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уровня (16-19 задание)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</a:rPr>
              <a:t>40-60</a:t>
            </a:r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%, </a:t>
            </a:r>
            <a:endParaRPr lang="ru-RU" sz="32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¤</a:t>
            </a:r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</a:t>
            </a:r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</a:rPr>
              <a:t>высокого</a:t>
            </a:r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уровня (20-22 задание)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</a:t>
            </a:r>
          </a:p>
          <a:p>
            <a:pPr algn="just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</a:rPr>
              <a:t>менее 40</a:t>
            </a:r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%. </a:t>
            </a:r>
          </a:p>
        </p:txBody>
      </p:sp>
    </p:spTree>
    <p:extLst>
      <p:ext uri="{BB962C8B-B14F-4D97-AF65-F5344CB8AC3E}">
        <p14:creationId xmlns:p14="http://schemas.microsoft.com/office/powerpoint/2010/main" val="328109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454341"/>
              </p:ext>
            </p:extLst>
          </p:nvPr>
        </p:nvGraphicFramePr>
        <p:xfrm>
          <a:off x="3445998" y="1782898"/>
          <a:ext cx="48768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88,75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75,95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76,85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12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67,20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74,45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63,50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78,65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14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65,50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90,8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72,00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90,5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16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62,15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85,25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17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29,30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91,50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18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27,70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58,90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19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58,5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61,60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8892" y="3797092"/>
            <a:ext cx="25426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Часть 1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384" y="114158"/>
            <a:ext cx="85953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33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Средние результаты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rgbClr val="33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заданиям, %</a:t>
            </a:r>
            <a:endParaRPr lang="ru-RU" sz="4400" b="1" cap="none" spc="0" dirty="0">
              <a:ln w="10541" cmpd="sng">
                <a:solidFill>
                  <a:srgbClr val="3333CC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0551" y="5654248"/>
            <a:ext cx="1124637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/>
              <a:t>Ниже нормы</a:t>
            </a:r>
          </a:p>
        </p:txBody>
      </p:sp>
    </p:spTree>
    <p:extLst>
      <p:ext uri="{BB962C8B-B14F-4D97-AF65-F5344CB8AC3E}">
        <p14:creationId xmlns:p14="http://schemas.microsoft.com/office/powerpoint/2010/main" val="15697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13ef5690cf4dbdba780ee4d225ab41d39e1a4"/>
</p:tagLst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580</Words>
  <Application>Microsoft Office PowerPoint</Application>
  <PresentationFormat>Экран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Клинова</dc:creator>
  <cp:lastModifiedBy>Клинова Мария Николаевна</cp:lastModifiedBy>
  <cp:revision>44</cp:revision>
  <dcterms:created xsi:type="dcterms:W3CDTF">2016-08-20T21:19:25Z</dcterms:created>
  <dcterms:modified xsi:type="dcterms:W3CDTF">2016-08-23T10:07:37Z</dcterms:modified>
</cp:coreProperties>
</file>