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6" r:id="rId3"/>
    <p:sldId id="267" r:id="rId4"/>
    <p:sldId id="268" r:id="rId5"/>
    <p:sldId id="278" r:id="rId6"/>
    <p:sldId id="264" r:id="rId7"/>
    <p:sldId id="263" r:id="rId8"/>
    <p:sldId id="269" r:id="rId9"/>
    <p:sldId id="270" r:id="rId10"/>
    <p:sldId id="265" r:id="rId11"/>
    <p:sldId id="275" r:id="rId12"/>
    <p:sldId id="271" r:id="rId13"/>
    <p:sldId id="276" r:id="rId14"/>
    <p:sldId id="272" r:id="rId15"/>
    <p:sldId id="279" r:id="rId16"/>
    <p:sldId id="280" r:id="rId17"/>
    <p:sldId id="273" r:id="rId18"/>
    <p:sldId id="283" r:id="rId19"/>
    <p:sldId id="281" r:id="rId20"/>
    <p:sldId id="282" r:id="rId21"/>
    <p:sldId id="274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DFFDCF"/>
    <a:srgbClr val="37C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944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F:\&#1055;&#1050;&#1048;&#1055;&#1050;&#1056;&#1054;\&#1054;&#1043;&#1069;%20&#1045;&#1043;&#1069;%20&#1054;&#1051;&#1048;&#1052;&#1055;&#1048;&#1040;&#1044;&#1067;%20&#1061;&#1048;&#1052;&#1048;&#1071;\&#1054;&#1043;&#1069;%20&#1045;&#1043;&#1069;%20&#1088;&#1077;&#1079;%202016\11%20&#1082;&#1083;&#1072;&#1089;&#1089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F:\&#1055;&#1050;&#1048;&#1055;&#1050;&#1056;&#1054;\&#1054;&#1043;&#1069;%20&#1045;&#1043;&#1069;%20&#1054;&#1051;&#1048;&#1052;&#1055;&#1048;&#1040;&#1044;&#1067;%20&#1061;&#1048;&#1052;&#1048;&#1071;\&#1054;&#1043;&#1069;%20&#1045;&#1043;&#1069;%20&#1088;&#1077;&#1079;%202016\11%20&#1082;&#1083;&#1072;&#1089;&#1089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F:\&#1055;&#1050;&#1048;&#1055;&#1050;&#1056;&#1054;\&#1054;&#1043;&#1069;%20&#1045;&#1043;&#1069;%20&#1054;&#1051;&#1048;&#1052;&#1055;&#1048;&#1040;&#1044;&#1067;%20&#1061;&#1048;&#1052;&#1048;&#1071;\&#1054;&#1043;&#1069;%20&#1045;&#1043;&#1069;%20&#1088;&#1077;&#1079;%202016\11%20&#1082;&#1083;&#1072;&#1089;&#108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/>
              <a:t>Количество участников в 2015 и 2016 гг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выпускники 2016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Лист1!$E$28:$E$29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Лист1!$F$28:$F$29</c:f>
              <c:numCache>
                <c:formatCode>General</c:formatCode>
                <c:ptCount val="2"/>
                <c:pt idx="0">
                  <c:v>922</c:v>
                </c:pt>
                <c:pt idx="1">
                  <c:v>1061</c:v>
                </c:pt>
              </c:numCache>
            </c:numRef>
          </c:val>
        </c:ser>
        <c:ser>
          <c:idx val="1"/>
          <c:order val="1"/>
          <c:tx>
            <c:v>выпускники прошлых лет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Лист1!$E$28:$E$29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Лист1!$G$28:$G$29</c:f>
              <c:numCache>
                <c:formatCode>General</c:formatCode>
                <c:ptCount val="2"/>
                <c:pt idx="1">
                  <c:v>59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647680"/>
        <c:axId val="144649216"/>
      </c:barChart>
      <c:catAx>
        <c:axId val="14464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4649216"/>
        <c:crosses val="autoZero"/>
        <c:auto val="1"/>
        <c:lblAlgn val="ctr"/>
        <c:lblOffset val="100"/>
        <c:noMultiLvlLbl val="0"/>
      </c:catAx>
      <c:valAx>
        <c:axId val="14464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464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/>
              <a:t>Результаты выполнения заданий 1 части, 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Лист1!$A$9:$A$43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Лист1!$B$9:$B$43</c:f>
              <c:numCache>
                <c:formatCode>0.0%</c:formatCode>
                <c:ptCount val="35"/>
                <c:pt idx="0">
                  <c:v>0.8080357142857143</c:v>
                </c:pt>
                <c:pt idx="1">
                  <c:v>0.77053571428571432</c:v>
                </c:pt>
                <c:pt idx="2">
                  <c:v>0.60446428571428568</c:v>
                </c:pt>
                <c:pt idx="3">
                  <c:v>0.77946428571428572</c:v>
                </c:pt>
                <c:pt idx="4">
                  <c:v>0.7678571428571429</c:v>
                </c:pt>
                <c:pt idx="5">
                  <c:v>0.39642857142857141</c:v>
                </c:pt>
                <c:pt idx="6">
                  <c:v>0.67232142857142863</c:v>
                </c:pt>
                <c:pt idx="7">
                  <c:v>0.71071428571428574</c:v>
                </c:pt>
                <c:pt idx="8">
                  <c:v>0.59464285714285714</c:v>
                </c:pt>
                <c:pt idx="9">
                  <c:v>0.75803571428571426</c:v>
                </c:pt>
                <c:pt idx="10">
                  <c:v>0.55000000000000004</c:v>
                </c:pt>
                <c:pt idx="11">
                  <c:v>0.6651785714285714</c:v>
                </c:pt>
                <c:pt idx="12">
                  <c:v>0.65803571428571428</c:v>
                </c:pt>
                <c:pt idx="13">
                  <c:v>0.6160714285714286</c:v>
                </c:pt>
                <c:pt idx="14">
                  <c:v>0.69374999999999998</c:v>
                </c:pt>
                <c:pt idx="15">
                  <c:v>0.71339285714285716</c:v>
                </c:pt>
                <c:pt idx="16">
                  <c:v>0.59642857142857142</c:v>
                </c:pt>
                <c:pt idx="17">
                  <c:v>0.61250000000000004</c:v>
                </c:pt>
                <c:pt idx="18">
                  <c:v>0.66696428571428568</c:v>
                </c:pt>
                <c:pt idx="19">
                  <c:v>0.79285714285714282</c:v>
                </c:pt>
                <c:pt idx="20">
                  <c:v>0.70892857142857146</c:v>
                </c:pt>
                <c:pt idx="21">
                  <c:v>0.60178571428571426</c:v>
                </c:pt>
                <c:pt idx="22">
                  <c:v>0.37767857142857142</c:v>
                </c:pt>
                <c:pt idx="23">
                  <c:v>0.55178571428571432</c:v>
                </c:pt>
                <c:pt idx="24">
                  <c:v>0.68035714285714288</c:v>
                </c:pt>
                <c:pt idx="25">
                  <c:v>0.69285714285714284</c:v>
                </c:pt>
                <c:pt idx="26">
                  <c:v>0.72053571428571428</c:v>
                </c:pt>
                <c:pt idx="27">
                  <c:v>0.76383928571428572</c:v>
                </c:pt>
                <c:pt idx="28">
                  <c:v>0.60089285714285712</c:v>
                </c:pt>
                <c:pt idx="29">
                  <c:v>0.59017857142857144</c:v>
                </c:pt>
                <c:pt idx="30">
                  <c:v>0.54732142857142863</c:v>
                </c:pt>
                <c:pt idx="31">
                  <c:v>0.47499999999999998</c:v>
                </c:pt>
                <c:pt idx="32">
                  <c:v>0.40937499999999999</c:v>
                </c:pt>
                <c:pt idx="33">
                  <c:v>0.45089285714285715</c:v>
                </c:pt>
                <c:pt idx="34">
                  <c:v>0.46607142857142858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698752"/>
        <c:axId val="144966784"/>
      </c:barChart>
      <c:catAx>
        <c:axId val="14469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4966784"/>
        <c:crosses val="autoZero"/>
        <c:auto val="1"/>
        <c:lblAlgn val="ctr"/>
        <c:lblOffset val="100"/>
        <c:noMultiLvlLbl val="0"/>
      </c:catAx>
      <c:valAx>
        <c:axId val="14496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469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dirty="0"/>
              <a:t>Результаты выполнения заданий 2 части, 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Лист1!$A$47:$A$51</c:f>
              <c:numCache>
                <c:formatCode>General</c:formatCode>
                <c:ptCount val="5"/>
                <c:pt idx="0">
                  <c:v>36</c:v>
                </c:pt>
                <c:pt idx="1">
                  <c:v>37</c:v>
                </c:pt>
                <c:pt idx="2">
                  <c:v>38</c:v>
                </c:pt>
                <c:pt idx="3">
                  <c:v>39</c:v>
                </c:pt>
                <c:pt idx="4">
                  <c:v>40</c:v>
                </c:pt>
              </c:numCache>
            </c:numRef>
          </c:cat>
          <c:val>
            <c:numRef>
              <c:f>Лист1!$B$47:$B$51</c:f>
              <c:numCache>
                <c:formatCode>0.0%</c:formatCode>
                <c:ptCount val="5"/>
                <c:pt idx="0">
                  <c:v>0.5401785714285714</c:v>
                </c:pt>
                <c:pt idx="1">
                  <c:v>0.32968750000000002</c:v>
                </c:pt>
                <c:pt idx="2">
                  <c:v>0.36749999999999999</c:v>
                </c:pt>
                <c:pt idx="3">
                  <c:v>0.10781250000000001</c:v>
                </c:pt>
                <c:pt idx="4">
                  <c:v>0.28013392857142855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007744"/>
        <c:axId val="145009280"/>
      </c:barChart>
      <c:catAx>
        <c:axId val="14500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5009280"/>
        <c:crosses val="autoZero"/>
        <c:auto val="1"/>
        <c:lblAlgn val="ctr"/>
        <c:lblOffset val="100"/>
        <c:noMultiLvlLbl val="0"/>
      </c:catAx>
      <c:valAx>
        <c:axId val="14500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500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CBB2C-FA29-405C-80E3-DB642FEA19C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8E133-C08D-4334-9F1E-6FA1EDD00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405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8E133-C08D-4334-9F1E-6FA1EDD005D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80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CEB8-5F9E-434D-A8CC-EE4CA41A58C3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ACB4-B3AF-4171-9D99-B1AB8164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79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CEB8-5F9E-434D-A8CC-EE4CA41A58C3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ACB4-B3AF-4171-9D99-B1AB8164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51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CEB8-5F9E-434D-A8CC-EE4CA41A58C3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ACB4-B3AF-4171-9D99-B1AB8164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CEB8-5F9E-434D-A8CC-EE4CA41A58C3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ACB4-B3AF-4171-9D99-B1AB8164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CEB8-5F9E-434D-A8CC-EE4CA41A58C3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ACB4-B3AF-4171-9D99-B1AB8164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48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CEB8-5F9E-434D-A8CC-EE4CA41A58C3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ACB4-B3AF-4171-9D99-B1AB8164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38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CEB8-5F9E-434D-A8CC-EE4CA41A58C3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ACB4-B3AF-4171-9D99-B1AB8164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CEB8-5F9E-434D-A8CC-EE4CA41A58C3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ACB4-B3AF-4171-9D99-B1AB8164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0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CEB8-5F9E-434D-A8CC-EE4CA41A58C3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ACB4-B3AF-4171-9D99-B1AB8164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44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CEB8-5F9E-434D-A8CC-EE4CA41A58C3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ACB4-B3AF-4171-9D99-B1AB8164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72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CEB8-5F9E-434D-A8CC-EE4CA41A58C3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ACB4-B3AF-4171-9D99-B1AB8164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7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2CEB8-5F9E-434D-A8CC-EE4CA41A58C3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DACB4-B3AF-4171-9D99-B1AB81649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9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434" cy="42930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5741" y="4699010"/>
            <a:ext cx="85689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М.Н. Клинова, научный сотрудник отдела сопровождения ФГОС, </a:t>
            </a:r>
          </a:p>
          <a:p>
            <a:pPr algn="ctr"/>
            <a:r>
              <a:rPr lang="ru-RU" sz="3600" b="1" cap="none" spc="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учитель химии</a:t>
            </a:r>
            <a:endParaRPr lang="ru-RU" sz="3600" b="1" cap="none" spc="0" dirty="0">
              <a:ln w="12700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90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1810" y="202967"/>
            <a:ext cx="72403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Результаты по заданиям,%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016742"/>
              </p:ext>
            </p:extLst>
          </p:nvPr>
        </p:nvGraphicFramePr>
        <p:xfrm>
          <a:off x="395536" y="2049358"/>
          <a:ext cx="8352928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/>
                <a:gridCol w="1368152"/>
                <a:gridCol w="720080"/>
                <a:gridCol w="1368152"/>
                <a:gridCol w="720080"/>
                <a:gridCol w="1368152"/>
                <a:gridCol w="720080"/>
                <a:gridCol w="136815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11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21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31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77,1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12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22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32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13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65,8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23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33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77,9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14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24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34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15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25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35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16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26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36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17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27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37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8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18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28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76,4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38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9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59,5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19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29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39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10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30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40</a:t>
                      </a:r>
                      <a:endParaRPr lang="ru-RU" sz="2400" b="1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07704" y="1709956"/>
            <a:ext cx="216024" cy="21602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1709956"/>
            <a:ext cx="216024" cy="216024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1709956"/>
            <a:ext cx="216024" cy="216024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95736" y="16286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базовый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16379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овышенный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04248" y="16379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высокий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 rot="20511496">
            <a:off x="1398661" y="4306476"/>
            <a:ext cx="862814" cy="5155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20511496">
            <a:off x="1398662" y="5703802"/>
            <a:ext cx="862814" cy="5155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20511496">
            <a:off x="3456517" y="2018966"/>
            <a:ext cx="862814" cy="5155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20511496">
            <a:off x="3410797" y="4813206"/>
            <a:ext cx="862814" cy="5155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20511496">
            <a:off x="5571911" y="2970118"/>
            <a:ext cx="862814" cy="5155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20511496">
            <a:off x="5571911" y="3363843"/>
            <a:ext cx="862814" cy="5155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0511496">
            <a:off x="7655150" y="5703801"/>
            <a:ext cx="862814" cy="51553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20511496">
            <a:off x="2584084" y="1014230"/>
            <a:ext cx="862814" cy="5155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432570" y="1080443"/>
            <a:ext cx="4270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 результаты ниже нормы усвоения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2143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004" y="297479"/>
            <a:ext cx="8389089" cy="627864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Условия и решение задания 39 в ЕГЭ-2016 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по химии </a:t>
            </a:r>
          </a:p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(расчетная задача; задание с наименьшей средней решаемостью </a:t>
            </a:r>
          </a:p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в Пермском крае – </a:t>
            </a:r>
          </a:p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менее 11%)</a:t>
            </a: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1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8" y="1252989"/>
            <a:ext cx="8686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</a:rPr>
              <a:t>При на­гре­ва­нии об­раз­ца гид­ро­кар­бо­на­та на­трия часть ве­ще­ства раз­ло­жи­лась, в ре­зуль­та­те чего вы­де­ли­лось 4,48 л уг­ле­кис­ло­го газа (в пе­ре­сче­те на н. у.). Масса без­вод­но­го остат­ка со­ста­ви­ла 63,2 г. Оста­ток до­ба­ви­ли к 20%-ному рас­тво­ру со­ля­ной кис­ло­ты, при этом в рас­тво­ре не оста­лось кар­бо­нат-ани­о­нов. Опре­де­ли­те мас­со­вую долю хло­ри­да на­трия в об­ра­зо­вав­шем­ся рас­тво­ре.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3277" y="202967"/>
            <a:ext cx="73574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Первый вариант задания 39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2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342900"/>
            <a:ext cx="8636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Задача оказалась многоходовой и </a:t>
            </a:r>
            <a:r>
              <a:rPr lang="ru-RU" sz="3200" b="1" i="1" dirty="0" smtClean="0">
                <a:solidFill>
                  <a:srgbClr val="C00000"/>
                </a:solidFill>
              </a:rPr>
              <a:t>очень сложной</a:t>
            </a:r>
            <a:r>
              <a:rPr lang="ru-RU" sz="3200" b="1" dirty="0" smtClean="0">
                <a:solidFill>
                  <a:srgbClr val="C00000"/>
                </a:solidFill>
              </a:rPr>
              <a:t> для подавляющего числа выпускников.</a:t>
            </a:r>
          </a:p>
          <a:p>
            <a:pPr algn="just"/>
            <a:r>
              <a:rPr lang="ru-RU" sz="3000" b="1" u="sng" dirty="0" smtClean="0">
                <a:solidFill>
                  <a:srgbClr val="002060"/>
                </a:solidFill>
              </a:rPr>
              <a:t>Основной ошибкой</a:t>
            </a:r>
            <a:r>
              <a:rPr lang="ru-RU" sz="3000" b="1" dirty="0" smtClean="0">
                <a:solidFill>
                  <a:srgbClr val="002060"/>
                </a:solidFill>
              </a:rPr>
              <a:t> экзаменующихся, приступивших к решению задачи, стало то, что не был учтен факт частичного разложения гидрокарбоната натрия: для решения многие писали одно уравнение реакции с соляной кислотой – только с карбонатом натрия, забыв о неразложившейся части гидрокарбоната, которая тоже реагировала с кислотой. Дальнейшие расчеты были </a:t>
            </a:r>
            <a:r>
              <a:rPr lang="ru-RU" sz="3000" b="1" dirty="0" err="1" smtClean="0">
                <a:solidFill>
                  <a:srgbClr val="002060"/>
                </a:solidFill>
              </a:rPr>
              <a:t>бессмыслены</a:t>
            </a:r>
            <a:r>
              <a:rPr lang="ru-RU" sz="3000" b="1" dirty="0" smtClean="0">
                <a:solidFill>
                  <a:srgbClr val="002060"/>
                </a:solidFill>
              </a:rPr>
              <a:t>.</a:t>
            </a:r>
            <a:endParaRPr lang="ru-RU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8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787520" y="165100"/>
            <a:ext cx="34419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Вариант решения</a:t>
            </a:r>
            <a:endParaRPr lang="ru-RU" sz="2800" b="1" cap="none" spc="50" dirty="0">
              <a:ln w="952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6554" y="730944"/>
            <a:ext cx="850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Вначале составим уравнения происходящих реакций и приведем молярные массы «заинтересованных» в решении задачи веществ: 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18" y="1391364"/>
            <a:ext cx="3657600" cy="4191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1" y="1771570"/>
            <a:ext cx="4200525" cy="3429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5" y="2089070"/>
            <a:ext cx="3876675" cy="2952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7180" y="3532821"/>
            <a:ext cx="85820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приведенному объему рассчитаем </a:t>
            </a:r>
            <a:r>
              <a:rPr lang="ru-RU" u="sng" dirty="0" smtClean="0"/>
              <a:t>количество вещества углекислого газа</a:t>
            </a:r>
            <a:r>
              <a:rPr lang="ru-RU" dirty="0" smtClean="0"/>
              <a:t>: 4,48</a:t>
            </a:r>
            <a:r>
              <a:rPr lang="en-US" dirty="0" smtClean="0"/>
              <a:t>/</a:t>
            </a:r>
            <a:r>
              <a:rPr lang="ru-RU" dirty="0" smtClean="0"/>
              <a:t>22,4=0,2 моль. По первому уравнению понятно, что таким же будет количество вещества образовавшегося карбоната натрия. </a:t>
            </a:r>
            <a:r>
              <a:rPr lang="ru-RU" dirty="0"/>
              <a:t>Количество прореагировавшего гидрокарбоната в 2 раза больше количества образовавшегося углекислого газа, т.е. 0,4 моль.</a:t>
            </a:r>
          </a:p>
          <a:p>
            <a:r>
              <a:rPr lang="ru-RU" dirty="0" smtClean="0"/>
              <a:t>Через количество вещества и молярную массу можно вычислить </a:t>
            </a:r>
            <a:r>
              <a:rPr lang="ru-RU" u="sng" dirty="0" smtClean="0"/>
              <a:t>массу образовавшегося карбоната</a:t>
            </a:r>
            <a:r>
              <a:rPr lang="ru-RU" dirty="0" smtClean="0"/>
              <a:t>: 0,2 х 106 = 21,2 г. </a:t>
            </a:r>
          </a:p>
          <a:p>
            <a:r>
              <a:rPr lang="ru-RU" dirty="0" smtClean="0"/>
              <a:t>Таким образом, </a:t>
            </a:r>
            <a:r>
              <a:rPr lang="ru-RU" u="sng" dirty="0" smtClean="0"/>
              <a:t>масса неразложившегося гидрокарбоната</a:t>
            </a:r>
            <a:r>
              <a:rPr lang="ru-RU" dirty="0" smtClean="0"/>
              <a:t> находится как разница между массой всего твердого остатка и массой карбоната: </a:t>
            </a:r>
          </a:p>
          <a:p>
            <a:r>
              <a:rPr lang="ru-RU" dirty="0" smtClean="0"/>
              <a:t>63,2 - 21,2 = 42 г. </a:t>
            </a:r>
            <a:r>
              <a:rPr lang="ru-RU" u="sng" dirty="0" smtClean="0"/>
              <a:t>Количество вещества неразложившегося гидрокарбоната</a:t>
            </a:r>
            <a:r>
              <a:rPr lang="ru-RU" dirty="0" smtClean="0"/>
              <a:t>: </a:t>
            </a:r>
          </a:p>
          <a:p>
            <a:r>
              <a:rPr lang="ru-RU" dirty="0" smtClean="0"/>
              <a:t>42 </a:t>
            </a:r>
            <a:r>
              <a:rPr lang="en-US" dirty="0" smtClean="0"/>
              <a:t>/</a:t>
            </a:r>
            <a:r>
              <a:rPr lang="ru-RU" dirty="0" smtClean="0"/>
              <a:t> 84 = 0,5 моль.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9105" y="2471875"/>
            <a:ext cx="6362695" cy="92333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М </a:t>
            </a:r>
            <a:r>
              <a:rPr lang="en-US" dirty="0" smtClean="0"/>
              <a:t>NaHCO</a:t>
            </a:r>
            <a:r>
              <a:rPr lang="en-US" baseline="-25000" dirty="0" smtClean="0"/>
              <a:t>3</a:t>
            </a:r>
            <a:r>
              <a:rPr lang="ru-RU" baseline="-25000" dirty="0" smtClean="0"/>
              <a:t> </a:t>
            </a:r>
            <a:r>
              <a:rPr lang="en-US" dirty="0" smtClean="0"/>
              <a:t>= 84 </a:t>
            </a:r>
            <a:r>
              <a:rPr lang="ru-RU" dirty="0" smtClean="0"/>
              <a:t>г</a:t>
            </a:r>
            <a:r>
              <a:rPr lang="en-US" dirty="0" smtClean="0"/>
              <a:t>/</a:t>
            </a:r>
            <a:r>
              <a:rPr lang="ru-RU" dirty="0" smtClean="0"/>
              <a:t>моль                     </a:t>
            </a:r>
            <a:r>
              <a:rPr lang="en-US" dirty="0"/>
              <a:t>M NaCl</a:t>
            </a:r>
            <a:r>
              <a:rPr lang="ru-RU" dirty="0"/>
              <a:t> </a:t>
            </a:r>
            <a:r>
              <a:rPr lang="en-US" dirty="0"/>
              <a:t>= </a:t>
            </a:r>
            <a:r>
              <a:rPr lang="ru-RU" dirty="0"/>
              <a:t>58,5</a:t>
            </a:r>
            <a:r>
              <a:rPr lang="en-US" dirty="0"/>
              <a:t> </a:t>
            </a:r>
            <a:r>
              <a:rPr lang="ru-RU" dirty="0"/>
              <a:t>г</a:t>
            </a:r>
            <a:r>
              <a:rPr lang="en-US" dirty="0"/>
              <a:t>/</a:t>
            </a:r>
            <a:r>
              <a:rPr lang="ru-RU" dirty="0" smtClean="0"/>
              <a:t>моль</a:t>
            </a:r>
            <a:endParaRPr lang="en-US" dirty="0" smtClean="0"/>
          </a:p>
          <a:p>
            <a:r>
              <a:rPr lang="en-US" dirty="0" smtClean="0"/>
              <a:t>M Na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ru-RU" baseline="-25000" dirty="0" smtClean="0"/>
              <a:t> </a:t>
            </a:r>
            <a:r>
              <a:rPr lang="en-US" dirty="0" smtClean="0"/>
              <a:t>=</a:t>
            </a:r>
            <a:r>
              <a:rPr lang="ru-RU" dirty="0" smtClean="0"/>
              <a:t> 106</a:t>
            </a:r>
            <a:r>
              <a:rPr lang="en-US" dirty="0" smtClean="0"/>
              <a:t> </a:t>
            </a:r>
            <a:r>
              <a:rPr lang="ru-RU" dirty="0"/>
              <a:t>г</a:t>
            </a:r>
            <a:r>
              <a:rPr lang="en-US" dirty="0"/>
              <a:t>/</a:t>
            </a:r>
            <a:r>
              <a:rPr lang="ru-RU" dirty="0" smtClean="0"/>
              <a:t>моль                    </a:t>
            </a:r>
            <a:r>
              <a:rPr lang="en-US" dirty="0"/>
              <a:t>M </a:t>
            </a:r>
            <a:r>
              <a:rPr lang="ru-RU" dirty="0" smtClean="0"/>
              <a:t>СО</a:t>
            </a:r>
            <a:r>
              <a:rPr lang="ru-RU" baseline="-25000" dirty="0" smtClean="0"/>
              <a:t>2</a:t>
            </a:r>
            <a:r>
              <a:rPr lang="ru-RU" dirty="0" smtClean="0"/>
              <a:t> </a:t>
            </a:r>
            <a:r>
              <a:rPr lang="en-US" dirty="0"/>
              <a:t>= </a:t>
            </a:r>
            <a:r>
              <a:rPr lang="ru-RU" dirty="0" smtClean="0"/>
              <a:t>44</a:t>
            </a:r>
            <a:r>
              <a:rPr lang="en-US" dirty="0" smtClean="0"/>
              <a:t> </a:t>
            </a:r>
            <a:r>
              <a:rPr lang="ru-RU" dirty="0"/>
              <a:t>г</a:t>
            </a:r>
            <a:r>
              <a:rPr lang="en-US" dirty="0"/>
              <a:t>/</a:t>
            </a:r>
            <a:r>
              <a:rPr lang="ru-RU" dirty="0" smtClean="0"/>
              <a:t>моль</a:t>
            </a:r>
            <a:endParaRPr lang="en-US" dirty="0" smtClean="0"/>
          </a:p>
          <a:p>
            <a:r>
              <a:rPr lang="en-US" dirty="0" smtClean="0"/>
              <a:t>M HCl</a:t>
            </a:r>
            <a:r>
              <a:rPr lang="ru-RU" dirty="0" smtClean="0"/>
              <a:t> </a:t>
            </a:r>
            <a:r>
              <a:rPr lang="en-US" dirty="0" smtClean="0"/>
              <a:t>= </a:t>
            </a:r>
            <a:r>
              <a:rPr lang="ru-RU" dirty="0" smtClean="0"/>
              <a:t>36,5</a:t>
            </a:r>
            <a:r>
              <a:rPr lang="en-US" dirty="0" smtClean="0"/>
              <a:t> </a:t>
            </a:r>
            <a:r>
              <a:rPr lang="ru-RU" dirty="0"/>
              <a:t>г</a:t>
            </a:r>
            <a:r>
              <a:rPr lang="en-US" dirty="0"/>
              <a:t>/</a:t>
            </a:r>
            <a:r>
              <a:rPr lang="ru-RU" dirty="0" smtClean="0"/>
              <a:t>моль</a:t>
            </a:r>
            <a:endParaRPr lang="en-US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6229489" y="6415026"/>
            <a:ext cx="260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Продолжение далее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1094" y="1419899"/>
            <a:ext cx="312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2</a:t>
            </a:r>
          </a:p>
          <a:p>
            <a:r>
              <a:rPr lang="ru-RU" dirty="0">
                <a:solidFill>
                  <a:srgbClr val="C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1381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266131" y="165100"/>
            <a:ext cx="44847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Продолжение решения</a:t>
            </a:r>
            <a:endParaRPr lang="ru-RU" sz="2800" b="1" cap="none" spc="50" dirty="0">
              <a:ln w="952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6554" y="730944"/>
            <a:ext cx="85026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Согласно второму и третьему уравнениям, </a:t>
            </a:r>
            <a:r>
              <a:rPr lang="ru-RU" u="sng" dirty="0" smtClean="0"/>
              <a:t>количество вещества затраченной соляной кислоты</a:t>
            </a:r>
            <a:r>
              <a:rPr lang="ru-RU" dirty="0" smtClean="0"/>
              <a:t> равно сумме количеств веществ неразложившегося после прокаливания гидрокарбоната и образовавшегося карбоната, т.е. </a:t>
            </a:r>
          </a:p>
          <a:p>
            <a:r>
              <a:rPr lang="ru-RU" dirty="0" smtClean="0"/>
              <a:t>0,5 + 2 х 0,2 = 0,9 моль. </a:t>
            </a:r>
          </a:p>
          <a:p>
            <a:r>
              <a:rPr lang="ru-RU" dirty="0" smtClean="0"/>
              <a:t>Отсюда через молярную массу можно вычислить </a:t>
            </a:r>
            <a:r>
              <a:rPr lang="ru-RU" u="sng" dirty="0" smtClean="0"/>
              <a:t>массу соляной кислоты</a:t>
            </a:r>
            <a:r>
              <a:rPr lang="ru-RU" dirty="0" smtClean="0"/>
              <a:t>, участвующую в реакции: 0,9 х 36,5 = 32,85 г.</a:t>
            </a:r>
          </a:p>
          <a:p>
            <a:r>
              <a:rPr lang="ru-RU" dirty="0" smtClean="0"/>
              <a:t>Поскольку дан 20%-</a:t>
            </a:r>
            <a:r>
              <a:rPr lang="ru-RU" dirty="0" err="1" smtClean="0"/>
              <a:t>ый</a:t>
            </a:r>
            <a:r>
              <a:rPr lang="ru-RU" dirty="0" smtClean="0"/>
              <a:t> раствор кислоты, нужно определить </a:t>
            </a:r>
            <a:r>
              <a:rPr lang="ru-RU" u="sng" dirty="0" smtClean="0"/>
              <a:t>его массу</a:t>
            </a:r>
            <a:r>
              <a:rPr lang="ru-RU" dirty="0" smtClean="0"/>
              <a:t>, в которой будет содержаться 32,85 г соляной кислоты: </a:t>
            </a:r>
          </a:p>
          <a:p>
            <a:r>
              <a:rPr lang="ru-RU" dirty="0" smtClean="0"/>
              <a:t>32,85 х 20 </a:t>
            </a:r>
            <a:r>
              <a:rPr lang="en-US" dirty="0" smtClean="0"/>
              <a:t>/</a:t>
            </a:r>
            <a:r>
              <a:rPr lang="ru-RU" dirty="0" smtClean="0"/>
              <a:t> 100 = 164, 25 г.</a:t>
            </a:r>
          </a:p>
          <a:p>
            <a:r>
              <a:rPr lang="ru-RU" dirty="0" smtClean="0"/>
              <a:t>При взаимодействии смеси гидрокарбоната и карбоната (2,3 уравнения) из сферы реакции в уходит углекислый газ. </a:t>
            </a:r>
            <a:r>
              <a:rPr lang="ru-RU" u="sng" dirty="0" smtClean="0"/>
              <a:t>Его количество вещества </a:t>
            </a:r>
            <a:r>
              <a:rPr lang="ru-RU" dirty="0" smtClean="0"/>
              <a:t>такое же, как сумма количеств веществ гидрокарбоната и карбоната: </a:t>
            </a:r>
          </a:p>
          <a:p>
            <a:r>
              <a:rPr lang="ru-RU" dirty="0" smtClean="0"/>
              <a:t>0,5 + 0,2 = 0,7 моль. </a:t>
            </a:r>
          </a:p>
          <a:p>
            <a:r>
              <a:rPr lang="ru-RU" u="sng" dirty="0" smtClean="0"/>
              <a:t>Масса углекислого газа</a:t>
            </a:r>
            <a:r>
              <a:rPr lang="ru-RU" dirty="0" smtClean="0"/>
              <a:t>, вычисленная через его молярную массу, равна </a:t>
            </a:r>
          </a:p>
          <a:p>
            <a:r>
              <a:rPr lang="ru-RU" dirty="0" smtClean="0"/>
              <a:t>0,7 х 44, т.е. 30,8 г.</a:t>
            </a:r>
          </a:p>
          <a:p>
            <a:r>
              <a:rPr lang="ru-RU" dirty="0" smtClean="0"/>
              <a:t>Для дальнейшего решения необходимо также вычислить </a:t>
            </a:r>
            <a:r>
              <a:rPr lang="ru-RU" u="sng" dirty="0" smtClean="0"/>
              <a:t>количество вещества и массу образовавшегося в растворе хлорида натрия</a:t>
            </a:r>
            <a:r>
              <a:rPr lang="ru-RU" dirty="0" smtClean="0"/>
              <a:t>. Количество вещества хлорида натрия находим из уравнений 2 и 3 через гидрокарбонат и карбонат: 0,5 + 2 х 0,2 = 0,9 моль. Это соответствует (0,9 х 58,5) 52,65 г хлорида натрия.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9489" y="6415026"/>
            <a:ext cx="260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Продолжение далее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298192" y="228600"/>
            <a:ext cx="44206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Продолжение решения</a:t>
            </a:r>
            <a:endParaRPr lang="ru-RU" sz="2800" b="1" cap="none" spc="50" dirty="0">
              <a:ln w="952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6554" y="883344"/>
            <a:ext cx="85026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Теперь можно определить </a:t>
            </a:r>
            <a:r>
              <a:rPr lang="ru-RU" u="sng" dirty="0" smtClean="0"/>
              <a:t>массу всего раствора</a:t>
            </a:r>
            <a:r>
              <a:rPr lang="ru-RU" dirty="0" smtClean="0"/>
              <a:t>; она складывается из массы твердого остатка гидрокарбоната и карбоната, участвовавшего в реакции, массы раствора соляной кислоты и массы выделившегося углекислого газа: </a:t>
            </a:r>
          </a:p>
          <a:p>
            <a:r>
              <a:rPr lang="ru-RU" dirty="0" smtClean="0"/>
              <a:t>63,2 + 164,25 - 30,8 = 196,65 г</a:t>
            </a:r>
          </a:p>
          <a:p>
            <a:r>
              <a:rPr lang="ru-RU" dirty="0" smtClean="0"/>
              <a:t>Последнее действие решения – непосредственное нахождение </a:t>
            </a:r>
            <a:r>
              <a:rPr lang="ru-RU" u="sng" dirty="0" smtClean="0"/>
              <a:t>массовой доли хлорида натрия</a:t>
            </a:r>
            <a:r>
              <a:rPr lang="ru-RU" dirty="0" smtClean="0"/>
              <a:t> в растворе (формулу не привожу, она известна):</a:t>
            </a:r>
          </a:p>
          <a:p>
            <a:r>
              <a:rPr lang="ru-RU" dirty="0" smtClean="0"/>
              <a:t>52,65</a:t>
            </a:r>
            <a:r>
              <a:rPr lang="en-US" dirty="0" smtClean="0"/>
              <a:t> / 196</a:t>
            </a:r>
            <a:r>
              <a:rPr lang="ru-RU" dirty="0" smtClean="0"/>
              <a:t>,65 х 100 = 26, 77%</a:t>
            </a:r>
          </a:p>
          <a:p>
            <a:endParaRPr lang="ru-RU" dirty="0" smtClean="0"/>
          </a:p>
          <a:p>
            <a:pPr algn="r"/>
            <a:r>
              <a:rPr lang="ru-RU" dirty="0" smtClean="0"/>
              <a:t>Ответ: </a:t>
            </a:r>
            <a:r>
              <a:rPr lang="el-GR" dirty="0" smtClean="0"/>
              <a:t>ω</a:t>
            </a:r>
            <a:r>
              <a:rPr lang="ru-RU" dirty="0" smtClean="0"/>
              <a:t> </a:t>
            </a:r>
            <a:r>
              <a:rPr lang="en-US" dirty="0" smtClean="0"/>
              <a:t>NaCl = 26</a:t>
            </a:r>
            <a:r>
              <a:rPr lang="ru-RU" dirty="0" smtClean="0"/>
              <a:t>,</a:t>
            </a:r>
            <a:r>
              <a:rPr lang="en-US" dirty="0" smtClean="0"/>
              <a:t>77%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865445" y="3528165"/>
            <a:ext cx="3246506" cy="3101235"/>
            <a:chOff x="2865445" y="3528165"/>
            <a:chExt cx="3246506" cy="3101235"/>
          </a:xfrm>
        </p:grpSpPr>
        <p:pic>
          <p:nvPicPr>
            <p:cNvPr id="3074" name="Picture 2" descr="http://help-s.ru/upload/iblock/c9f/c9f1b1f836984e3352d61766ff92276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45" y="3528165"/>
              <a:ext cx="3246506" cy="3101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2865445" y="6075402"/>
              <a:ext cx="324650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>
                  <a:solidFill>
                    <a:srgbClr val="DFFDCF"/>
                  </a:solidFill>
                </a:rPr>
                <a:t>http://help-s.ru/upload/iblock/c9f/c9f1b1f836984e3352d61766ff92276b.jpg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739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1" y="1589038"/>
            <a:ext cx="84963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При частичном разложении </a:t>
            </a:r>
            <a:r>
              <a:rPr lang="ru-RU" sz="3200" b="1" dirty="0">
                <a:solidFill>
                  <a:srgbClr val="002060"/>
                </a:solidFill>
              </a:rPr>
              <a:t>нитрата цинка </a:t>
            </a:r>
            <a:r>
              <a:rPr lang="ru-RU" sz="3200" b="1" dirty="0" smtClean="0">
                <a:solidFill>
                  <a:srgbClr val="002060"/>
                </a:solidFill>
              </a:rPr>
              <a:t>с помощью прокаливания не­ко­то­рая </a:t>
            </a:r>
            <a:r>
              <a:rPr lang="ru-RU" sz="3200" b="1" dirty="0">
                <a:solidFill>
                  <a:srgbClr val="002060"/>
                </a:solidFill>
              </a:rPr>
              <a:t>часть </a:t>
            </a:r>
            <a:r>
              <a:rPr lang="ru-RU" sz="3200" b="1" dirty="0" smtClean="0">
                <a:solidFill>
                  <a:srgbClr val="002060"/>
                </a:solidFill>
              </a:rPr>
              <a:t>его раз­ло­жи­лась</a:t>
            </a:r>
            <a:r>
              <a:rPr lang="ru-RU" sz="3200" b="1" dirty="0">
                <a:solidFill>
                  <a:srgbClr val="002060"/>
                </a:solidFill>
              </a:rPr>
              <a:t>, и вы­де­ли­лось 5,6 л смеси газов. Твёрдый оста­ток мас­сой 64,8 г рас­тво­ри­ли в стро­гом ко­ли­че­стве 28% рас­тво­ра гид­рок­си­да на­трия </a:t>
            </a:r>
            <a:r>
              <a:rPr lang="ru-RU" sz="3200" b="1" dirty="0" smtClean="0">
                <a:solidFill>
                  <a:srgbClr val="002060"/>
                </a:solidFill>
              </a:rPr>
              <a:t>(до­ста­точ­ном </a:t>
            </a:r>
            <a:r>
              <a:rPr lang="ru-RU" sz="3200" b="1" dirty="0">
                <a:solidFill>
                  <a:srgbClr val="002060"/>
                </a:solidFill>
              </a:rPr>
              <a:t>для рас­тво­ре­ния и без из­быт­ка). Опре­де­ли­те мас­со­вую долю нит­ра­та </a:t>
            </a:r>
            <a:r>
              <a:rPr lang="ru-RU" sz="3200" b="1" dirty="0" smtClean="0">
                <a:solidFill>
                  <a:srgbClr val="002060"/>
                </a:solidFill>
              </a:rPr>
              <a:t>на­трия в растворе.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9202" y="418867"/>
            <a:ext cx="71836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Второй вариант задания 39</a:t>
            </a:r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500" y="2070100"/>
            <a:ext cx="8636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b="1" dirty="0" smtClean="0">
                <a:solidFill>
                  <a:srgbClr val="002060"/>
                </a:solidFill>
              </a:rPr>
              <a:t>В этой задаче также необходимо было учесть факт частичного разложения исходного вещества и правильно составить два последующих уравнения реакции.</a:t>
            </a:r>
          </a:p>
        </p:txBody>
      </p:sp>
    </p:spTree>
    <p:extLst>
      <p:ext uri="{BB962C8B-B14F-4D97-AF65-F5344CB8AC3E}">
        <p14:creationId xmlns:p14="http://schemas.microsoft.com/office/powerpoint/2010/main" val="16286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787520" y="165100"/>
            <a:ext cx="34419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Вариант решения</a:t>
            </a:r>
            <a:endParaRPr lang="ru-RU" sz="2800" b="1" cap="none" spc="50" dirty="0">
              <a:ln w="952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6554" y="730944"/>
            <a:ext cx="850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Вначале составим уравнения происходящих реакций и приведем молярные массы «заинтересованных» в решении задачи веществ: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57180" y="3718679"/>
            <a:ext cx="85820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приведенному объему рассчитаем </a:t>
            </a:r>
            <a:r>
              <a:rPr lang="ru-RU" u="sng" dirty="0" smtClean="0"/>
              <a:t>количество вещества смеси выделившихся газов</a:t>
            </a:r>
            <a:r>
              <a:rPr lang="ru-RU" dirty="0" smtClean="0"/>
              <a:t>: 5,6 </a:t>
            </a:r>
            <a:r>
              <a:rPr lang="en-US" dirty="0" smtClean="0"/>
              <a:t>/</a:t>
            </a:r>
            <a:r>
              <a:rPr lang="ru-RU" dirty="0" smtClean="0"/>
              <a:t> 22,4= 0,25 моль. </a:t>
            </a:r>
          </a:p>
          <a:p>
            <a:r>
              <a:rPr lang="ru-RU" dirty="0" smtClean="0"/>
              <a:t>По первому уравнению понятно, что </a:t>
            </a:r>
            <a:r>
              <a:rPr lang="ru-RU" u="sng" dirty="0" smtClean="0"/>
              <a:t>количество вещества оксида цинка </a:t>
            </a:r>
            <a:r>
              <a:rPr lang="ru-RU" dirty="0" smtClean="0"/>
              <a:t>составляет 2</a:t>
            </a:r>
            <a:r>
              <a:rPr lang="en-US" dirty="0" smtClean="0"/>
              <a:t>/5</a:t>
            </a:r>
            <a:r>
              <a:rPr lang="ru-RU" dirty="0" smtClean="0"/>
              <a:t> от количества вещества газов, т.е. (2</a:t>
            </a:r>
            <a:r>
              <a:rPr lang="en-US" dirty="0" smtClean="0"/>
              <a:t>/5</a:t>
            </a:r>
            <a:r>
              <a:rPr lang="ru-RU" dirty="0" smtClean="0"/>
              <a:t> х 0,25) = 0,1 моль.</a:t>
            </a:r>
          </a:p>
          <a:p>
            <a:r>
              <a:rPr lang="ru-RU" u="sng" dirty="0" smtClean="0"/>
              <a:t>Масса оксида цинка</a:t>
            </a:r>
            <a:r>
              <a:rPr lang="ru-RU" dirty="0" smtClean="0"/>
              <a:t>, вычисленная через количество вещества и молярную массу, составляет (0,1 х 81) 8,1 г.</a:t>
            </a:r>
          </a:p>
          <a:p>
            <a:r>
              <a:rPr lang="ru-RU" u="sng" dirty="0" smtClean="0"/>
              <a:t>Массу неразложившегося нитрата цинка</a:t>
            </a:r>
            <a:r>
              <a:rPr lang="ru-RU" dirty="0" smtClean="0"/>
              <a:t> находим как разницу масс смеси и оксида цинка: 64,8 - 8,1 = 56,7 г.</a:t>
            </a:r>
          </a:p>
          <a:p>
            <a:r>
              <a:rPr lang="ru-RU" dirty="0" smtClean="0"/>
              <a:t>Через молярную массу найдем </a:t>
            </a:r>
            <a:r>
              <a:rPr lang="ru-RU" u="sng" dirty="0" smtClean="0"/>
              <a:t>количество вещества неразложившегося нитрата цинка</a:t>
            </a:r>
            <a:r>
              <a:rPr lang="ru-RU" dirty="0" smtClean="0"/>
              <a:t>: 56,7 </a:t>
            </a:r>
            <a:r>
              <a:rPr lang="en-US" dirty="0" smtClean="0"/>
              <a:t>/ </a:t>
            </a:r>
            <a:r>
              <a:rPr lang="ru-RU" dirty="0" smtClean="0"/>
              <a:t>189 = 0,3 моль.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9105" y="2471875"/>
            <a:ext cx="2908295" cy="120032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М </a:t>
            </a:r>
            <a:r>
              <a:rPr lang="en-US" dirty="0" smtClean="0"/>
              <a:t>Zn(NO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ru-RU" baseline="-25000" dirty="0" smtClean="0"/>
              <a:t> </a:t>
            </a:r>
            <a:r>
              <a:rPr lang="en-US" dirty="0" smtClean="0"/>
              <a:t>= 189 </a:t>
            </a:r>
            <a:r>
              <a:rPr lang="ru-RU" dirty="0" smtClean="0"/>
              <a:t>г</a:t>
            </a:r>
            <a:r>
              <a:rPr lang="en-US" dirty="0" smtClean="0"/>
              <a:t>/</a:t>
            </a:r>
            <a:r>
              <a:rPr lang="ru-RU" dirty="0" smtClean="0"/>
              <a:t>моль                     </a:t>
            </a:r>
            <a:endParaRPr lang="en-US" dirty="0" smtClean="0"/>
          </a:p>
          <a:p>
            <a:r>
              <a:rPr lang="en-US" dirty="0" smtClean="0"/>
              <a:t>M </a:t>
            </a:r>
            <a:r>
              <a:rPr lang="en-US" dirty="0" err="1" smtClean="0"/>
              <a:t>ZnO</a:t>
            </a:r>
            <a:r>
              <a:rPr lang="ru-RU" baseline="-25000" dirty="0" smtClean="0"/>
              <a:t> </a:t>
            </a:r>
            <a:r>
              <a:rPr lang="en-US" dirty="0" smtClean="0"/>
              <a:t>=</a:t>
            </a:r>
            <a:r>
              <a:rPr lang="ru-RU" dirty="0" smtClean="0"/>
              <a:t> </a:t>
            </a:r>
            <a:r>
              <a:rPr lang="en-US" dirty="0" smtClean="0"/>
              <a:t>81 </a:t>
            </a:r>
            <a:r>
              <a:rPr lang="ru-RU" dirty="0"/>
              <a:t>г</a:t>
            </a:r>
            <a:r>
              <a:rPr lang="en-US" dirty="0"/>
              <a:t>/</a:t>
            </a:r>
            <a:r>
              <a:rPr lang="ru-RU" dirty="0" smtClean="0"/>
              <a:t>моль                    </a:t>
            </a:r>
            <a:endParaRPr lang="en-US" dirty="0" smtClean="0"/>
          </a:p>
          <a:p>
            <a:r>
              <a:rPr lang="en-US" dirty="0" smtClean="0"/>
              <a:t>M NaOH</a:t>
            </a:r>
            <a:r>
              <a:rPr lang="ru-RU" dirty="0" smtClean="0"/>
              <a:t> </a:t>
            </a:r>
            <a:r>
              <a:rPr lang="en-US" dirty="0" smtClean="0"/>
              <a:t>= 40 </a:t>
            </a:r>
            <a:r>
              <a:rPr lang="ru-RU" dirty="0"/>
              <a:t>г</a:t>
            </a:r>
            <a:r>
              <a:rPr lang="en-US" dirty="0"/>
              <a:t>/</a:t>
            </a:r>
            <a:r>
              <a:rPr lang="ru-RU" dirty="0" smtClean="0"/>
              <a:t>моль</a:t>
            </a:r>
            <a:endParaRPr lang="en-US" dirty="0" smtClean="0"/>
          </a:p>
          <a:p>
            <a:r>
              <a:rPr lang="en-US" dirty="0" smtClean="0"/>
              <a:t>M NaNO</a:t>
            </a:r>
            <a:r>
              <a:rPr lang="en-US" baseline="-25000" dirty="0" smtClean="0"/>
              <a:t>3</a:t>
            </a:r>
            <a:r>
              <a:rPr lang="ru-RU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8</a:t>
            </a:r>
            <a:r>
              <a:rPr lang="ru-RU" dirty="0" smtClean="0"/>
              <a:t>5</a:t>
            </a:r>
            <a:r>
              <a:rPr lang="en-US" dirty="0" smtClean="0"/>
              <a:t> </a:t>
            </a:r>
            <a:r>
              <a:rPr lang="ru-RU" dirty="0"/>
              <a:t>г</a:t>
            </a:r>
            <a:r>
              <a:rPr lang="en-US" dirty="0"/>
              <a:t>/</a:t>
            </a:r>
            <a:r>
              <a:rPr lang="ru-RU" dirty="0" smtClean="0"/>
              <a:t>моль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229489" y="6415026"/>
            <a:ext cx="260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Продолжение далее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1094" y="1419899"/>
            <a:ext cx="312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2</a:t>
            </a:r>
          </a:p>
          <a:p>
            <a:r>
              <a:rPr lang="ru-RU" dirty="0">
                <a:solidFill>
                  <a:srgbClr val="C00000"/>
                </a:solidFill>
              </a:rPr>
              <a:t>3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" y="1338420"/>
            <a:ext cx="4133850" cy="457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1746645"/>
            <a:ext cx="4581525" cy="342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9" y="2053530"/>
            <a:ext cx="54864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1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lovoibiysk.ru/news-images/_2016-1457518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39" y="355059"/>
            <a:ext cx="6858001" cy="300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2910" y="3508045"/>
            <a:ext cx="82410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РЕЗУЛЬТАТЫ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 ХИМИИ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7265" y="5554980"/>
            <a:ext cx="7132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Пермский край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4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266131" y="165100"/>
            <a:ext cx="44847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5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Продолжение решения</a:t>
            </a:r>
            <a:endParaRPr lang="ru-RU" sz="2800" b="1" cap="none" spc="50" dirty="0">
              <a:ln w="952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4008" y="773291"/>
            <a:ext cx="863599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Согласно второму и третьему уравнениям, </a:t>
            </a:r>
            <a:r>
              <a:rPr lang="ru-RU" u="sng" dirty="0" smtClean="0"/>
              <a:t>количество вещества гидроксида натрия</a:t>
            </a:r>
            <a:r>
              <a:rPr lang="ru-RU" dirty="0" smtClean="0"/>
              <a:t> равно сумме двух количеств вещества оксида цинка и четырех количеств вещества неразложившегося нитрата цинка, т.е. </a:t>
            </a:r>
          </a:p>
          <a:p>
            <a:r>
              <a:rPr lang="ru-RU" dirty="0" smtClean="0"/>
              <a:t>2 х 0,1 + 4 х 0,3 = 1,4 моль. </a:t>
            </a:r>
          </a:p>
          <a:p>
            <a:r>
              <a:rPr lang="ru-RU" dirty="0" smtClean="0"/>
              <a:t>Теперь через молярную массу можно вычислить </a:t>
            </a:r>
            <a:r>
              <a:rPr lang="ru-RU" u="sng" dirty="0" smtClean="0"/>
              <a:t>массу гидроксида натрия</a:t>
            </a:r>
            <a:r>
              <a:rPr lang="ru-RU" dirty="0" smtClean="0"/>
              <a:t>, участвующего в реакции: 1,4 х 40 = 56 г.</a:t>
            </a:r>
          </a:p>
          <a:p>
            <a:r>
              <a:rPr lang="ru-RU" dirty="0" smtClean="0"/>
              <a:t>Поскольку дан 28%-</a:t>
            </a:r>
            <a:r>
              <a:rPr lang="ru-RU" dirty="0" err="1" smtClean="0"/>
              <a:t>ый</a:t>
            </a:r>
            <a:r>
              <a:rPr lang="ru-RU" dirty="0" smtClean="0"/>
              <a:t> раствор гидроксида натрия, нужно определить </a:t>
            </a:r>
            <a:r>
              <a:rPr lang="ru-RU" u="sng" dirty="0" smtClean="0"/>
              <a:t>его массу</a:t>
            </a:r>
            <a:r>
              <a:rPr lang="ru-RU" dirty="0" smtClean="0"/>
              <a:t>, в которой будет содержаться 56 г вещества: </a:t>
            </a:r>
          </a:p>
          <a:p>
            <a:r>
              <a:rPr lang="ru-RU" dirty="0" smtClean="0"/>
              <a:t>56 х 0,28 ( или 56 х 28 </a:t>
            </a:r>
            <a:r>
              <a:rPr lang="en-US" dirty="0" smtClean="0"/>
              <a:t>/</a:t>
            </a:r>
            <a:r>
              <a:rPr lang="ru-RU" dirty="0" smtClean="0"/>
              <a:t> 100) = 200 г.</a:t>
            </a:r>
          </a:p>
          <a:p>
            <a:r>
              <a:rPr lang="ru-RU" dirty="0" smtClean="0"/>
              <a:t>Таким образом, </a:t>
            </a:r>
            <a:r>
              <a:rPr lang="ru-RU" u="sng" dirty="0" smtClean="0"/>
              <a:t>масса всего раствора </a:t>
            </a:r>
            <a:r>
              <a:rPr lang="ru-RU" dirty="0" smtClean="0"/>
              <a:t>складывается из массы твердого остатка и раствора гидроксида натрия: 64,8 + 200 = 264,8 г</a:t>
            </a:r>
          </a:p>
          <a:p>
            <a:r>
              <a:rPr lang="ru-RU" dirty="0" smtClean="0"/>
              <a:t>Согласно третьему уравнению </a:t>
            </a:r>
            <a:r>
              <a:rPr lang="ru-RU" u="sng" dirty="0" smtClean="0"/>
              <a:t>количество вещества нитрата натрия</a:t>
            </a:r>
            <a:r>
              <a:rPr lang="ru-RU" dirty="0" smtClean="0"/>
              <a:t> равно удвоенному количеству вещества неразложившегося нитрата цинка, т.е. </a:t>
            </a:r>
          </a:p>
          <a:p>
            <a:r>
              <a:rPr lang="ru-RU" dirty="0" smtClean="0"/>
              <a:t>2 х 0,3 моль = 0.6 моль.</a:t>
            </a:r>
          </a:p>
          <a:p>
            <a:r>
              <a:rPr lang="ru-RU" dirty="0" smtClean="0"/>
              <a:t>Отсюда через молярную массу вычисляем </a:t>
            </a:r>
            <a:r>
              <a:rPr lang="ru-RU" u="sng" dirty="0" smtClean="0"/>
              <a:t>массу нитрата натрия</a:t>
            </a:r>
            <a:r>
              <a:rPr lang="ru-RU" dirty="0" smtClean="0"/>
              <a:t>: </a:t>
            </a:r>
          </a:p>
          <a:p>
            <a:r>
              <a:rPr lang="ru-RU" dirty="0" smtClean="0"/>
              <a:t>0,6 х 85 = 51 г</a:t>
            </a:r>
          </a:p>
          <a:p>
            <a:r>
              <a:rPr lang="ru-RU" dirty="0" smtClean="0"/>
              <a:t>Теперь можно выполнить последнее </a:t>
            </a:r>
            <a:r>
              <a:rPr lang="ru-RU" dirty="0"/>
              <a:t>действие </a:t>
            </a:r>
            <a:r>
              <a:rPr lang="ru-RU" dirty="0" smtClean="0"/>
              <a:t>для решения задачи </a:t>
            </a:r>
            <a:r>
              <a:rPr lang="ru-RU" dirty="0"/>
              <a:t>– непосредственное нахождение </a:t>
            </a:r>
            <a:r>
              <a:rPr lang="ru-RU" u="sng" dirty="0"/>
              <a:t>массовой доли </a:t>
            </a:r>
            <a:r>
              <a:rPr lang="ru-RU" u="sng" dirty="0" smtClean="0"/>
              <a:t>нитрата натрия</a:t>
            </a:r>
            <a:r>
              <a:rPr lang="ru-RU" dirty="0" smtClean="0"/>
              <a:t> в </a:t>
            </a:r>
            <a:r>
              <a:rPr lang="ru-RU" dirty="0"/>
              <a:t>растворе (формулу не привожу, она известна):</a:t>
            </a:r>
          </a:p>
          <a:p>
            <a:r>
              <a:rPr lang="ru-RU" dirty="0" smtClean="0"/>
              <a:t>51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ru-RU" dirty="0" smtClean="0"/>
              <a:t>264,8 = 0,193, или</a:t>
            </a:r>
            <a:endParaRPr lang="ru-RU" dirty="0"/>
          </a:p>
          <a:p>
            <a:pPr algn="r"/>
            <a:r>
              <a:rPr lang="ru-RU" dirty="0" smtClean="0"/>
              <a:t>Ответ: </a:t>
            </a:r>
            <a:r>
              <a:rPr lang="el-GR" dirty="0"/>
              <a:t>ω</a:t>
            </a:r>
            <a:r>
              <a:rPr lang="ru-RU" dirty="0"/>
              <a:t> </a:t>
            </a:r>
            <a:r>
              <a:rPr lang="en-US" dirty="0" smtClean="0"/>
              <a:t>NaNO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ru-RU" dirty="0" smtClean="0"/>
              <a:t>= 19,3</a:t>
            </a:r>
            <a:r>
              <a:rPr lang="ru-RU" dirty="0"/>
              <a:t>%</a:t>
            </a:r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205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358900" y="1206500"/>
            <a:ext cx="6184900" cy="4013200"/>
            <a:chOff x="1168400" y="355600"/>
            <a:chExt cx="6794500" cy="45085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68400" y="355600"/>
              <a:ext cx="6794500" cy="45085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4" name="Прямоугольник 3"/>
            <p:cNvSpPr/>
            <p:nvPr/>
          </p:nvSpPr>
          <p:spPr>
            <a:xfrm>
              <a:off x="5676900" y="4178299"/>
              <a:ext cx="21463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00" dirty="0">
                  <a:solidFill>
                    <a:srgbClr val="002060"/>
                  </a:solidFill>
                </a:rPr>
                <a:t>https://otvet.imgsmail.ru/download/182744829_41e9824ea99522d1307e5ce85b3d8fa8_800.jpg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76142" y="172303"/>
            <a:ext cx="85249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50" dirty="0" smtClean="0">
                <a:ln w="9525" cmpd="sng">
                  <a:solidFill>
                    <a:srgbClr val="A5002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ЕГЭ не станет легче…</a:t>
            </a:r>
            <a:endParaRPr lang="ru-RU" sz="4800" b="1" cap="none" spc="50" dirty="0">
              <a:ln w="9525" cmpd="sng">
                <a:solidFill>
                  <a:srgbClr val="A50021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6142" y="5422900"/>
            <a:ext cx="85249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50" dirty="0" smtClean="0">
                <a:ln w="9525" cmpd="sng">
                  <a:solidFill>
                    <a:srgbClr val="A5002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Поможет только целенаправленная работа по подготовке </a:t>
            </a:r>
            <a:r>
              <a:rPr lang="ru-RU" sz="3600" b="1" cap="none" spc="50" smtClean="0">
                <a:ln w="9525" cmpd="sng">
                  <a:solidFill>
                    <a:srgbClr val="A5002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 экзамену</a:t>
            </a:r>
            <a:endParaRPr lang="ru-RU" sz="3600" b="1" cap="none" spc="50" dirty="0">
              <a:ln w="9525" cmpd="sng">
                <a:solidFill>
                  <a:srgbClr val="A50021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910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9400" y="173335"/>
            <a:ext cx="8509000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СТРУКТУРА РАБОТЫ:</a:t>
            </a:r>
          </a:p>
          <a:p>
            <a:pPr algn="ctr"/>
            <a:r>
              <a:rPr lang="ru-RU" sz="36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40</a:t>
            </a:r>
            <a:r>
              <a:rPr lang="ru-RU" sz="36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заданий, </a:t>
            </a:r>
          </a:p>
          <a:p>
            <a:pPr algn="ctr"/>
            <a:r>
              <a:rPr lang="ru-RU" sz="3600" b="1" u="sng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Часть 1</a:t>
            </a:r>
            <a:r>
              <a:rPr lang="ru-RU" sz="36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– </a:t>
            </a:r>
            <a:r>
              <a:rPr lang="ru-RU" sz="36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35</a:t>
            </a:r>
            <a:r>
              <a:rPr lang="ru-RU" sz="36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заданий </a:t>
            </a:r>
          </a:p>
          <a:p>
            <a:pPr algn="ctr"/>
            <a:r>
              <a:rPr lang="ru-RU" sz="36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 кратким ответом </a:t>
            </a:r>
          </a:p>
          <a:p>
            <a:pPr algn="ctr"/>
            <a:r>
              <a:rPr lang="ru-RU" sz="36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(базового и повышенного уровней сложности), </a:t>
            </a:r>
          </a:p>
          <a:p>
            <a:pPr algn="ctr"/>
            <a:r>
              <a:rPr lang="ru-RU" sz="3600" b="1" u="sng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Часть 2</a:t>
            </a:r>
            <a:r>
              <a:rPr lang="ru-RU" sz="36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– </a:t>
            </a:r>
            <a:r>
              <a:rPr lang="ru-RU" sz="36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r>
              <a:rPr lang="ru-RU" sz="36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заданий </a:t>
            </a:r>
          </a:p>
          <a:p>
            <a:pPr algn="ctr"/>
            <a:r>
              <a:rPr lang="ru-RU" sz="36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со свободным ответом (высокого уровня сложности</a:t>
            </a:r>
            <a:r>
              <a:rPr lang="ru-RU" sz="40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ru-RU" sz="40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3333C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5214034"/>
            <a:ext cx="8851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Критерии определения уровня сложности – количество проверяемых элементов содержания и число умений, применение которых необходимо для выполнения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61629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022474"/>
              </p:ext>
            </p:extLst>
          </p:nvPr>
        </p:nvGraphicFramePr>
        <p:xfrm>
          <a:off x="213825" y="242752"/>
          <a:ext cx="8763000" cy="62179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234608"/>
                <a:gridCol w="3528392"/>
              </a:tblGrid>
              <a:tr h="39419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Часть 1</a:t>
                      </a:r>
                      <a:endParaRPr lang="ru-RU" sz="32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Баллы (первичные)</a:t>
                      </a:r>
                      <a:endParaRPr lang="ru-RU" sz="3200" b="1" dirty="0"/>
                    </a:p>
                  </a:txBody>
                  <a:tcPr marT="45727" marB="45727"/>
                </a:tc>
              </a:tr>
              <a:tr h="1798591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26 заданий базового уровня</a:t>
                      </a:r>
                    </a:p>
                    <a:p>
                      <a:endParaRPr lang="ru-RU" sz="3200" dirty="0" smtClean="0"/>
                    </a:p>
                    <a:p>
                      <a:r>
                        <a:rPr lang="ru-RU" sz="3200" dirty="0" smtClean="0"/>
                        <a:t>9 заданий повышенного уровня</a:t>
                      </a:r>
                      <a:endParaRPr lang="ru-RU" sz="32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26 </a:t>
                      </a:r>
                      <a:r>
                        <a:rPr lang="ru-RU" sz="3200" baseline="30000" dirty="0" smtClean="0"/>
                        <a:t>. </a:t>
                      </a:r>
                      <a:r>
                        <a:rPr lang="ru-RU" sz="3200" dirty="0" smtClean="0"/>
                        <a:t>1 = 26 баллов</a:t>
                      </a:r>
                    </a:p>
                    <a:p>
                      <a:endParaRPr lang="ru-RU" sz="3200" dirty="0" smtClean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dirty="0" smtClean="0"/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9 </a:t>
                      </a:r>
                      <a:r>
                        <a:rPr lang="ru-RU" sz="3200" baseline="30000" dirty="0" smtClean="0"/>
                        <a:t>. </a:t>
                      </a:r>
                      <a:r>
                        <a:rPr lang="ru-RU" sz="3200" dirty="0" smtClean="0"/>
                        <a:t>2 = 18 баллов</a:t>
                      </a:r>
                    </a:p>
                    <a:p>
                      <a:endParaRPr lang="ru-RU" sz="3200" b="1" dirty="0"/>
                    </a:p>
                  </a:txBody>
                  <a:tcPr marT="45727" marB="45727"/>
                </a:tc>
              </a:tr>
              <a:tr h="51823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Часть 2</a:t>
                      </a:r>
                      <a:endParaRPr lang="ru-RU" sz="32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Баллы (первичные) </a:t>
                      </a:r>
                      <a:endParaRPr lang="ru-RU" sz="3200" b="1" dirty="0"/>
                    </a:p>
                  </a:txBody>
                  <a:tcPr marT="45727" marB="45727"/>
                </a:tc>
              </a:tr>
              <a:tr h="1371807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5 заданий высокого уровня сложности с развернутым ответом</a:t>
                      </a:r>
                      <a:endParaRPr lang="ru-RU" sz="3200" b="1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3 + 4 + 5 + 4 + 4 =</a:t>
                      </a:r>
                    </a:p>
                    <a:p>
                      <a:r>
                        <a:rPr lang="ru-RU" sz="3200" dirty="0" smtClean="0"/>
                        <a:t>20 баллов</a:t>
                      </a:r>
                      <a:endParaRPr lang="ru-RU" sz="3200" b="1" dirty="0"/>
                    </a:p>
                  </a:txBody>
                  <a:tcPr marT="45727" marB="45727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501441" y="5922806"/>
            <a:ext cx="23887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6600"/>
                </a:solidFill>
                <a:effectLst/>
                <a:cs typeface="Times New Roman" panose="02020603050405020304" pitchFamily="18" charset="0"/>
              </a:rPr>
              <a:t>Ʃ</a:t>
            </a:r>
            <a:r>
              <a:rPr lang="ru-RU" sz="32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6600"/>
                </a:solidFill>
                <a:effectLst/>
                <a:cs typeface="Times New Roman" panose="02020603050405020304" pitchFamily="18" charset="0"/>
              </a:rPr>
              <a:t>:</a:t>
            </a:r>
            <a:r>
              <a:rPr lang="ru-RU" sz="32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6600"/>
                </a:solidFill>
                <a:effectLst/>
              </a:rPr>
              <a:t>64 балла</a:t>
            </a:r>
            <a:endParaRPr lang="ru-RU" sz="32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66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7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446" y="989305"/>
            <a:ext cx="85911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Первичный </a:t>
            </a:r>
            <a:r>
              <a:rPr lang="ru-RU" sz="2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балл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 - это сумма баллов за выполнение каждого 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задания (указана в спецификации КИМ). </a:t>
            </a:r>
          </a:p>
          <a:p>
            <a:pPr algn="just"/>
            <a:r>
              <a:rPr lang="ru-RU" sz="28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Тестовый </a:t>
            </a:r>
            <a:r>
              <a:rPr lang="ru-RU" sz="28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балл</a:t>
            </a: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 - это балл по стобалльной шкале. Его получают с помощью специальной статистической обработки заполненных бланков на этапе окончательной обработки результатов</a:t>
            </a: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91184" y="230544"/>
            <a:ext cx="23995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6600"/>
                </a:solidFill>
                <a:effectLst/>
                <a:cs typeface="Times New Roman" panose="02020603050405020304" pitchFamily="18" charset="0"/>
              </a:rPr>
              <a:t>СПРАВКА</a:t>
            </a:r>
            <a:endParaRPr lang="ru-RU" sz="3600" b="1" cap="none" spc="0" dirty="0">
              <a:ln w="22225">
                <a:solidFill>
                  <a:srgbClr val="C00000"/>
                </a:solidFill>
                <a:prstDash val="solid"/>
              </a:ln>
              <a:solidFill>
                <a:srgbClr val="FF660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9" y="4538152"/>
            <a:ext cx="8863855" cy="20899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8260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596135"/>
              </p:ext>
            </p:extLst>
          </p:nvPr>
        </p:nvGraphicFramePr>
        <p:xfrm>
          <a:off x="251460" y="274320"/>
          <a:ext cx="866394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908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71836"/>
              </p:ext>
            </p:extLst>
          </p:nvPr>
        </p:nvGraphicFramePr>
        <p:xfrm>
          <a:off x="308610" y="480060"/>
          <a:ext cx="8652510" cy="550914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383280"/>
                <a:gridCol w="1725930"/>
                <a:gridCol w="1783080"/>
                <a:gridCol w="1760220"/>
              </a:tblGrid>
              <a:tr h="822372">
                <a:tc rowSpan="2">
                  <a:txBody>
                    <a:bodyPr/>
                    <a:lstStyle/>
                    <a:p>
                      <a:pPr algn="just"/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Пермский край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</a:t>
                      </a:r>
                      <a:endParaRPr lang="ru-RU" sz="3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</a:t>
                      </a:r>
                      <a:endParaRPr lang="ru-RU" sz="3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</a:t>
                      </a:r>
                      <a:endParaRPr lang="ru-RU" sz="32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4830">
                <a:tc>
                  <a:txBody>
                    <a:bodyPr/>
                    <a:lstStyle/>
                    <a:p>
                      <a:pPr algn="just"/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Средний балл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56,8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61,4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55,2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4830">
                <a:tc>
                  <a:txBody>
                    <a:bodyPr/>
                    <a:lstStyle/>
                    <a:p>
                      <a:pPr algn="just"/>
                      <a:r>
                        <a:rPr lang="ru-RU" sz="3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 преодолели минимальной границы</a:t>
                      </a:r>
                      <a:endParaRPr lang="ru-RU" sz="3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102 </a:t>
                      </a:r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чел</a:t>
                      </a:r>
                    </a:p>
                    <a:p>
                      <a:pPr algn="ctr"/>
                      <a:endParaRPr lang="ru-RU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9,2%)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 чел</a:t>
                      </a:r>
                    </a:p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3,5 %)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123 чел</a:t>
                      </a:r>
                    </a:p>
                    <a:p>
                      <a:pPr algn="ctr"/>
                      <a:endParaRPr lang="ru-RU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(11%)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59">
                <a:tc>
                  <a:txBody>
                    <a:bodyPr/>
                    <a:lstStyle/>
                    <a:p>
                      <a:pPr algn="just"/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Получили 100 баллов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чел</a:t>
                      </a:r>
                    </a:p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0,4 %)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</a:t>
                      </a:r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чел</a:t>
                      </a:r>
                    </a:p>
                    <a:p>
                      <a:pPr algn="ctr"/>
                      <a:endParaRPr lang="ru-RU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ru-RU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0,54 %)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6чел</a:t>
                      </a:r>
                    </a:p>
                    <a:p>
                      <a:pPr algn="ctr"/>
                      <a:endParaRPr lang="ru-RU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(0,54 %)</a:t>
                      </a:r>
                      <a:endParaRPr lang="ru-RU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84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439504"/>
              </p:ext>
            </p:extLst>
          </p:nvPr>
        </p:nvGraphicFramePr>
        <p:xfrm>
          <a:off x="137160" y="148590"/>
          <a:ext cx="8846820" cy="6606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987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1879561"/>
              </p:ext>
            </p:extLst>
          </p:nvPr>
        </p:nvGraphicFramePr>
        <p:xfrm>
          <a:off x="148590" y="240030"/>
          <a:ext cx="8778240" cy="645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303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9fcc2dd87269fcb52cac7de68baa13b6de9e1"/>
</p:tagLst>
</file>

<file path=ppt/theme/theme1.xml><?xml version="1.0" encoding="utf-8"?>
<a:theme xmlns:a="http://schemas.openxmlformats.org/drawingml/2006/main" name="Тема Office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</TotalTime>
  <Words>1306</Words>
  <Application>Microsoft Office PowerPoint</Application>
  <PresentationFormat>Экран (4:3)</PresentationFormat>
  <Paragraphs>227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Клинова</dc:creator>
  <cp:lastModifiedBy>Клинова Мария Николаевна</cp:lastModifiedBy>
  <cp:revision>60</cp:revision>
  <dcterms:created xsi:type="dcterms:W3CDTF">2016-08-20T23:01:00Z</dcterms:created>
  <dcterms:modified xsi:type="dcterms:W3CDTF">2016-08-23T06:44:57Z</dcterms:modified>
</cp:coreProperties>
</file>