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69" r:id="rId5"/>
    <p:sldId id="258" r:id="rId6"/>
    <p:sldId id="259" r:id="rId7"/>
    <p:sldId id="260" r:id="rId8"/>
    <p:sldId id="261" r:id="rId9"/>
    <p:sldId id="263" r:id="rId10"/>
    <p:sldId id="265" r:id="rId11"/>
    <p:sldId id="262" r:id="rId12"/>
    <p:sldId id="264" r:id="rId13"/>
    <p:sldId id="268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icrosoft YaHei Light" panose="020B0502040204020203" pitchFamily="34" charset="-122"/>
      <p:regular r:id="rId20"/>
    </p:embeddedFont>
    <p:embeddedFont>
      <p:font typeface="Montserrat Black" panose="020B0604020202020204" charset="-52"/>
      <p:regular r:id="rId21"/>
    </p:embeddedFont>
    <p:embeddedFont>
      <p:font typeface="Inconsolata" panose="020B0604020202020204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21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5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8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3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474" y="820644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Конструктивный диалог: Педагог + Родители в полиэтническом классе</a:t>
            </a:r>
            <a:endParaRPr lang="en-US" sz="6000" dirty="0"/>
          </a:p>
        </p:txBody>
      </p:sp>
      <p:sp>
        <p:nvSpPr>
          <p:cNvPr id="4" name="Text 1"/>
          <p:cNvSpPr/>
          <p:nvPr/>
        </p:nvSpPr>
        <p:spPr>
          <a:xfrm>
            <a:off x="793790" y="518648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Диалог — ключ к успешной адаптации и развитию детей в полиэтнической среде. Цель — обсудить правила и способы эффективного взаимодействия педагогов и родителей.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547247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4067B7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21425" y="6679883"/>
            <a:ext cx="10751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Inconsolata Medium" pitchFamily="34" charset="0"/>
                <a:ea typeface="Inconsolata Medium" pitchFamily="34" charset="-122"/>
                <a:cs typeface="Inconsolata Medium" pitchFamily="34" charset="-120"/>
              </a:rPr>
              <a:t>ТТ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6530340"/>
            <a:ext cx="302895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ru-RU" sz="2200" b="1" dirty="0" smtClean="0">
                <a:solidFill>
                  <a:srgbClr val="151617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Педагог-психолог 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2200" b="1" dirty="0" err="1" smtClean="0">
                <a:solidFill>
                  <a:srgbClr val="151617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Татьяна</a:t>
            </a:r>
            <a:r>
              <a:rPr lang="ru-RU" sz="2200" b="1" dirty="0" smtClean="0">
                <a:solidFill>
                  <a:srgbClr val="151617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 Юрьевна </a:t>
            </a:r>
            <a:r>
              <a:rPr lang="ru-RU" sz="2200" b="1" dirty="0" err="1" smtClean="0">
                <a:solidFill>
                  <a:srgbClr val="151617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Меньшакова</a:t>
            </a:r>
            <a:endParaRPr lang="ru-RU" sz="2200" b="1" dirty="0" smtClean="0">
              <a:solidFill>
                <a:srgbClr val="151617"/>
              </a:solidFill>
              <a:latin typeface="Inconsolata Bold" pitchFamily="34" charset="0"/>
              <a:ea typeface="Inconsolata Bold" pitchFamily="34" charset="-122"/>
              <a:cs typeface="Inconsolata Bold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ru-RU" sz="2200" b="1" dirty="0" smtClean="0">
                <a:solidFill>
                  <a:srgbClr val="151617"/>
                </a:solidFill>
                <a:ea typeface="Inconsolata Bold" pitchFamily="34" charset="-122"/>
              </a:rPr>
              <a:t>МАОУ «</a:t>
            </a:r>
            <a:r>
              <a:rPr lang="ru-RU" sz="2200" b="1" dirty="0" err="1" smtClean="0">
                <a:solidFill>
                  <a:srgbClr val="151617"/>
                </a:solidFill>
                <a:ea typeface="Inconsolata Bold" pitchFamily="34" charset="-122"/>
              </a:rPr>
              <a:t>Култаевская</a:t>
            </a:r>
            <a:r>
              <a:rPr lang="ru-RU" sz="2200" b="1" dirty="0" smtClean="0">
                <a:solidFill>
                  <a:srgbClr val="151617"/>
                </a:solidFill>
                <a:ea typeface="Inconsolata Bold" pitchFamily="34" charset="-122"/>
              </a:rPr>
              <a:t> средняя школа»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771322" y="2665306"/>
            <a:ext cx="3119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0261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1013638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" y="-357"/>
            <a:ext cx="14619475" cy="82303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97" y="45914"/>
            <a:ext cx="1306486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9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20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8070" y="3260884"/>
            <a:ext cx="7692628" cy="667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Выводы и рекомендации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0450" y="4288215"/>
            <a:ext cx="6460331" cy="1588770"/>
          </a:xfrm>
          <a:prstGeom prst="roundRect">
            <a:avLst>
              <a:gd name="adj" fmla="val 5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969407" y="4470797"/>
            <a:ext cx="3234928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Ключевые принципы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969407" y="4932998"/>
            <a:ext cx="601765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Уважение, открытость, </a:t>
            </a:r>
            <a:r>
              <a:rPr lang="en-US" sz="16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активное</a:t>
            </a: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участие и доверие.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2118" y="4249460"/>
            <a:ext cx="6460331" cy="1588770"/>
          </a:xfrm>
          <a:prstGeom prst="roundRect">
            <a:avLst>
              <a:gd name="adj" fmla="val 5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7643455" y="4470797"/>
            <a:ext cx="3334226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Практические советы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7643455" y="4932998"/>
            <a:ext cx="601765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Используйте разные каналы связи и учитывайте культуру родителей.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4959" y="6059567"/>
            <a:ext cx="6460331" cy="1588770"/>
          </a:xfrm>
          <a:prstGeom prst="roundRect">
            <a:avLst>
              <a:gd name="adj" fmla="val 5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969407" y="6273284"/>
            <a:ext cx="2742724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Систе</a:t>
            </a: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мная работа</a:t>
            </a:r>
            <a:endParaRPr lang="en-US" sz="3200" dirty="0"/>
          </a:p>
        </p:txBody>
      </p:sp>
      <p:sp>
        <p:nvSpPr>
          <p:cNvPr id="12" name="Text 9"/>
          <p:cNvSpPr/>
          <p:nvPr/>
        </p:nvSpPr>
        <p:spPr>
          <a:xfrm>
            <a:off x="969407" y="6735485"/>
            <a:ext cx="601765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Нужно развивать устойчивые стратегии укрепления отношений.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2118" y="6051947"/>
            <a:ext cx="6460331" cy="1588770"/>
          </a:xfrm>
          <a:prstGeom prst="roundRect">
            <a:avLst>
              <a:gd name="adj" fmla="val 57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7643455" y="6273284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Перспективы</a:t>
            </a:r>
            <a:endParaRPr lang="en-US" sz="3200" dirty="0"/>
          </a:p>
        </p:txBody>
      </p:sp>
      <p:sp>
        <p:nvSpPr>
          <p:cNvPr id="15" name="Text 12"/>
          <p:cNvSpPr/>
          <p:nvPr/>
        </p:nvSpPr>
        <p:spPr>
          <a:xfrm>
            <a:off x="7643455" y="6735485"/>
            <a:ext cx="601765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Полиэтническое образование — важное направление развития школы.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771322" y="2665306"/>
            <a:ext cx="3119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0261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8573729" y="1052051"/>
            <a:ext cx="5787771" cy="4640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400" b="1" i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4400" i="1" dirty="0" smtClean="0">
                <a:solidFill>
                  <a:srgbClr val="333333"/>
                </a:solidFill>
                <a:latin typeface="YS Text"/>
              </a:rPr>
              <a:t>«Учатся только у тех, </a:t>
            </a:r>
          </a:p>
          <a:p>
            <a:r>
              <a:rPr lang="ru-RU" sz="4400" i="1" dirty="0" smtClean="0">
                <a:solidFill>
                  <a:srgbClr val="333333"/>
                </a:solidFill>
                <a:latin typeface="YS Text"/>
              </a:rPr>
              <a:t>кого любят, </a:t>
            </a:r>
          </a:p>
          <a:p>
            <a:r>
              <a:rPr lang="ru-RU" sz="4400" i="1" dirty="0" smtClean="0">
                <a:solidFill>
                  <a:srgbClr val="333333"/>
                </a:solidFill>
                <a:latin typeface="YS Text"/>
              </a:rPr>
              <a:t>любят тех, у кого испытывают успех!».</a:t>
            </a:r>
          </a:p>
          <a:p>
            <a:r>
              <a:rPr lang="ru-RU" sz="4400" b="1" i="1" dirty="0" smtClean="0">
                <a:solidFill>
                  <a:srgbClr val="333333"/>
                </a:solidFill>
                <a:latin typeface="YS Text"/>
              </a:rPr>
              <a:t> И. В. Гёте</a:t>
            </a:r>
            <a:r>
              <a:rPr lang="ru-RU" sz="4400" i="1" dirty="0" smtClean="0">
                <a:solidFill>
                  <a:srgbClr val="333333"/>
                </a:solidFill>
                <a:latin typeface="YS Text"/>
              </a:rPr>
              <a:t>: </a:t>
            </a:r>
            <a:endParaRPr lang="ru-RU" sz="4400" i="1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3"/>
            <a:ext cx="7590178" cy="82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6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017342" y="1696700"/>
            <a:ext cx="408038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Благодарим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ваше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внимание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!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Надеемся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что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наша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информ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ация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была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полезной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ru-RU" sz="2400" dirty="0" smtClean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850"/>
              </a:lnSpc>
            </a:pPr>
            <a:r>
              <a:rPr lang="ru-RU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Важно п</a:t>
            </a:r>
            <a:r>
              <a:rPr lang="en-US" sz="24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омнит</a:t>
            </a:r>
            <a:r>
              <a:rPr lang="ru-RU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ь</a:t>
            </a:r>
            <a:r>
              <a:rPr lang="en-US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</a:t>
            </a:r>
            <a:r>
              <a:rPr lang="ru-RU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диалог-ключ к успешным отношениям, адаптации и развитию детей в полиэтнической среде. Приглашаю вас в свое сообщество </a:t>
            </a:r>
            <a:r>
              <a:rPr lang="ru-RU" sz="2400" b="1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«Лучики счастья», </a:t>
            </a:r>
            <a:r>
              <a:rPr lang="ru-RU" sz="24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где вы можете найти массу полезной информации по вопросам воспитания подрастающего поколения.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0261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1013638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7"/>
            <a:ext cx="5486876" cy="82303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470" y="394409"/>
            <a:ext cx="6669602" cy="16033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655" y="2518826"/>
            <a:ext cx="4017612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5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5796" y="768548"/>
            <a:ext cx="7832408" cy="1171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Полиэтнический класс: Особенности и трудности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55796" y="2220635"/>
            <a:ext cx="7832408" cy="1094661"/>
          </a:xfrm>
          <a:prstGeom prst="roundRect">
            <a:avLst>
              <a:gd name="adj" fmla="val 83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850702" y="2415540"/>
            <a:ext cx="4403169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Что такое полиэтнический класс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50702" y="2820591"/>
            <a:ext cx="744259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Класс, объединяющий детей из различных этнических культур и языков.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55796" y="3502581"/>
            <a:ext cx="7832408" cy="1094661"/>
          </a:xfrm>
          <a:prstGeom prst="roundRect">
            <a:avLst>
              <a:gd name="adj" fmla="val 83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850702" y="3697486"/>
            <a:ext cx="2700576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Культурные вызовы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850702" y="4102537"/>
            <a:ext cx="744259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Языковое многообразие, разные традиции и подходы к обучению.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55796" y="4844296"/>
            <a:ext cx="7832408" cy="1094661"/>
          </a:xfrm>
          <a:prstGeom prst="roundRect">
            <a:avLst>
              <a:gd name="adj" fmla="val 83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850702" y="4979432"/>
            <a:ext cx="3443168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Социальные особенности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850702" y="5384483"/>
            <a:ext cx="744259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Разная социальная среда и ожидания от школы среди семей.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55796" y="6066473"/>
            <a:ext cx="7832408" cy="1394460"/>
          </a:xfrm>
          <a:prstGeom prst="roundRect">
            <a:avLst>
              <a:gd name="adj" fmla="val 65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850702" y="6261378"/>
            <a:ext cx="2342317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Статистика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850702" y="6666428"/>
            <a:ext cx="7442597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Рост количества полиэтнических классов; основные этнические группы региона.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771322" y="2665306"/>
            <a:ext cx="3119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0261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1013638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r="1398" b="37302"/>
          <a:stretch/>
        </p:blipFill>
        <p:spPr>
          <a:xfrm>
            <a:off x="1766703" y="0"/>
            <a:ext cx="10769426" cy="35951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346" t="6010" r="6103" b="17748"/>
          <a:stretch/>
        </p:blipFill>
        <p:spPr>
          <a:xfrm>
            <a:off x="518382" y="4349612"/>
            <a:ext cx="6076335" cy="38799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13596" t="5893" r="-1033" b="23225"/>
          <a:stretch/>
        </p:blipFill>
        <p:spPr>
          <a:xfrm>
            <a:off x="8248786" y="4349612"/>
            <a:ext cx="6381614" cy="38799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1822" y="3602901"/>
            <a:ext cx="146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Можно ли насильно сделать людей счастливыми и успешными?</a:t>
            </a:r>
            <a:endParaRPr lang="ru-RU" sz="36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082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771322" y="2665306"/>
            <a:ext cx="3119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0261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1013638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0" name="TextBox 19"/>
          <p:cNvSpPr txBox="1"/>
          <p:nvPr/>
        </p:nvSpPr>
        <p:spPr>
          <a:xfrm>
            <a:off x="291822" y="3570314"/>
            <a:ext cx="14053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dirty="0" smtClean="0">
                <a:solidFill>
                  <a:srgbClr val="333333"/>
                </a:solidFill>
                <a:effectLst/>
                <a:latin typeface="YS Text"/>
              </a:rPr>
              <a:t>Интерес</a:t>
            </a:r>
            <a:r>
              <a:rPr lang="ru-RU" sz="2800" b="0" i="0" dirty="0" smtClean="0">
                <a:solidFill>
                  <a:srgbClr val="333333"/>
                </a:solidFill>
                <a:effectLst/>
                <a:latin typeface="YS Text"/>
              </a:rPr>
              <a:t> — это осознанное и целенаправленное отношение человека к объекту его потребности. Это то, что рождает мотивацию </a:t>
            </a:r>
            <a:endParaRPr lang="ru-RU" sz="2800" b="1" dirty="0">
              <a:latin typeface="Montserrat Black" panose="020B060402020202020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" y="-1"/>
            <a:ext cx="14630402" cy="8229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3203" y="-99920"/>
            <a:ext cx="59923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i="1" dirty="0" smtClean="0"/>
              <a:t>Интерес…</a:t>
            </a:r>
            <a:endParaRPr lang="ru-RU" sz="9600" b="1" i="1" dirty="0"/>
          </a:p>
        </p:txBody>
      </p:sp>
    </p:spTree>
    <p:extLst>
      <p:ext uri="{BB962C8B-B14F-4D97-AF65-F5344CB8AC3E}">
        <p14:creationId xmlns:p14="http://schemas.microsoft.com/office/powerpoint/2010/main" val="193382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905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329" y="3160395"/>
            <a:ext cx="13179743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Правила успешного взаимодействия: Основы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5329" y="4999792"/>
            <a:ext cx="466249" cy="466249"/>
          </a:xfrm>
          <a:prstGeom prst="roundRect">
            <a:avLst>
              <a:gd name="adj" fmla="val 1961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398746" y="4999792"/>
            <a:ext cx="2962037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b="1" dirty="0" err="1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Уважение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1398746" y="5447943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 err="1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Принимать</a:t>
            </a:r>
            <a:r>
              <a:rPr lang="en-US" sz="200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2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 ценить культурные и традиционные особенности каждой семьи.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418784" y="4999792"/>
            <a:ext cx="466249" cy="466249"/>
          </a:xfrm>
          <a:prstGeom prst="roundRect">
            <a:avLst>
              <a:gd name="adj" fmla="val 1961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8092202" y="4999792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Эмпатия</a:t>
            </a:r>
            <a:endParaRPr lang="en-US" sz="3600" dirty="0"/>
          </a:p>
        </p:txBody>
      </p:sp>
      <p:sp>
        <p:nvSpPr>
          <p:cNvPr id="9" name="Text 6"/>
          <p:cNvSpPr/>
          <p:nvPr/>
        </p:nvSpPr>
        <p:spPr>
          <a:xfrm>
            <a:off x="8092202" y="5447943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Понимать потребности и обстоятельства родителей и учеников.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725329" y="6551414"/>
            <a:ext cx="466249" cy="466249"/>
          </a:xfrm>
          <a:prstGeom prst="roundRect">
            <a:avLst>
              <a:gd name="adj" fmla="val 1961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1398746" y="6551414"/>
            <a:ext cx="259056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3600" b="1" dirty="0" smtClean="0">
                <a:solidFill>
                  <a:srgbClr val="151617"/>
                </a:solidFill>
                <a:latin typeface="Montserrat Black" pitchFamily="34" charset="0"/>
              </a:rPr>
              <a:t>Договоренности</a:t>
            </a:r>
            <a:endParaRPr lang="en-US" sz="3600" dirty="0"/>
          </a:p>
        </p:txBody>
      </p:sp>
      <p:sp>
        <p:nvSpPr>
          <p:cNvPr id="12" name="Text 9"/>
          <p:cNvSpPr/>
          <p:nvPr/>
        </p:nvSpPr>
        <p:spPr>
          <a:xfrm>
            <a:off x="1398746" y="6999565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0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Точки соприкосновения. Общий интерес.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2000" dirty="0" err="1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Честное</a:t>
            </a:r>
            <a:r>
              <a:rPr lang="en-US" sz="2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прозрачное общение для укрепления доверия.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7418784" y="6551414"/>
            <a:ext cx="466249" cy="466249"/>
          </a:xfrm>
          <a:prstGeom prst="roundRect">
            <a:avLst>
              <a:gd name="adj" fmla="val 1961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905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8092202" y="6551414"/>
            <a:ext cx="2683193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3600" b="1" dirty="0" smtClean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Ответственность</a:t>
            </a:r>
            <a:endParaRPr lang="en-US" sz="3600" dirty="0"/>
          </a:p>
        </p:txBody>
      </p:sp>
      <p:sp>
        <p:nvSpPr>
          <p:cNvPr id="15" name="Text 12"/>
          <p:cNvSpPr/>
          <p:nvPr/>
        </p:nvSpPr>
        <p:spPr>
          <a:xfrm>
            <a:off x="8092202" y="6999565"/>
            <a:ext cx="581286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</a:t>
            </a:r>
            <a:r>
              <a:rPr lang="ru-RU" sz="2000" dirty="0" err="1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оведением</a:t>
            </a:r>
            <a:r>
              <a:rPr lang="ru-RU" sz="200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и своими поступками транслировать необходимость соблюдать договоренности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Инструменты конструктивного диалога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Родительские собрания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Учитывать культурные особенности и комфорт всех участников.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Каналы коммуникации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Личные встречи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Телефон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6006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Электронная почта и мессенджеры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Доверительная атмосфера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Создавать пространство для открытого и уважительного диалога.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1013638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Удачные практики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Совместные проекты, праздники, </a:t>
            </a:r>
            <a:r>
              <a:rPr lang="en-US" sz="1750" dirty="0" err="1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культурные</a:t>
            </a:r>
            <a:r>
              <a:rPr lang="ru-RU" sz="175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и</a:t>
            </a:r>
            <a:r>
              <a:rPr lang="ru-RU" sz="175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досуговые</a:t>
            </a:r>
            <a:r>
              <a:rPr lang="en-US" sz="1750" dirty="0" smtClean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мероприятия.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966" y="566142"/>
            <a:ext cx="7702868" cy="128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Стратегии разрешения конфликтов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66" y="2162056"/>
            <a:ext cx="1029533" cy="12353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5348" y="2367915"/>
            <a:ext cx="280689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Выявление причин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45348" y="2813090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Понимать основу конфликтов и недопониманий.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966" y="3397448"/>
            <a:ext cx="1029533" cy="12353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5348" y="3603308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Компромиссы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45348" y="4048482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Находить решения, учитывающие интересы всех сторон.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966" y="4632841"/>
            <a:ext cx="1029533" cy="15155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5348" y="4838700"/>
            <a:ext cx="408324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Привлечение специалистов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45348" y="5283875"/>
            <a:ext cx="6364486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Психологи и социальные работники помогают в сложных ситуациях.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966" y="6148388"/>
            <a:ext cx="1029533" cy="151554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45348" y="6354247"/>
            <a:ext cx="3026807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Пример из практики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45348" y="6799421"/>
            <a:ext cx="6364486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Разрешение конфликтов по вопросам религии и воспитания.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580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Примеры успешных взаимоотношений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8064579" y="2443520"/>
            <a:ext cx="30480" cy="5100280"/>
          </a:xfrm>
          <a:prstGeom prst="roundRect">
            <a:avLst>
              <a:gd name="adj" fmla="val 30000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7189946" y="2938582"/>
            <a:ext cx="680442" cy="30480"/>
          </a:xfrm>
          <a:prstGeom prst="roundRect">
            <a:avLst>
              <a:gd name="adj" fmla="val 30000"/>
            </a:avLst>
          </a:prstGeom>
          <a:solidFill>
            <a:srgbClr val="151617"/>
          </a:solidFill>
          <a:ln/>
        </p:spPr>
      </p:sp>
      <p:sp>
        <p:nvSpPr>
          <p:cNvPr id="6" name="Shape 3"/>
          <p:cNvSpPr/>
          <p:nvPr/>
        </p:nvSpPr>
        <p:spPr>
          <a:xfrm>
            <a:off x="7839908" y="2698671"/>
            <a:ext cx="510302" cy="510302"/>
          </a:xfrm>
          <a:prstGeom prst="roundRect">
            <a:avLst>
              <a:gd name="adj" fmla="val 1792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7924979" y="274117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125754" y="26703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История успеха 1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93790" y="3160752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Коллаборация на основе взаимного уважения и понимания.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189946" y="4835247"/>
            <a:ext cx="680442" cy="30480"/>
          </a:xfrm>
          <a:prstGeom prst="roundRect">
            <a:avLst>
              <a:gd name="adj" fmla="val 30000"/>
            </a:avLst>
          </a:prstGeom>
          <a:solidFill>
            <a:srgbClr val="151617"/>
          </a:solidFill>
          <a:ln/>
        </p:spPr>
      </p:sp>
      <p:sp>
        <p:nvSpPr>
          <p:cNvPr id="11" name="Shape 8"/>
          <p:cNvSpPr/>
          <p:nvPr/>
        </p:nvSpPr>
        <p:spPr>
          <a:xfrm>
            <a:off x="7839908" y="4595336"/>
            <a:ext cx="510302" cy="510302"/>
          </a:xfrm>
          <a:prstGeom prst="roundRect">
            <a:avLst>
              <a:gd name="adj" fmla="val 1792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7924979" y="46378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4125754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Факторы успеха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93790" y="505741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Четкое общение, участие, учет культурных различий.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7189946" y="6731913"/>
            <a:ext cx="680442" cy="30480"/>
          </a:xfrm>
          <a:prstGeom prst="roundRect">
            <a:avLst>
              <a:gd name="adj" fmla="val 30000"/>
            </a:avLst>
          </a:prstGeom>
          <a:solidFill>
            <a:srgbClr val="151617"/>
          </a:solidFill>
          <a:ln/>
        </p:spPr>
      </p:sp>
      <p:sp>
        <p:nvSpPr>
          <p:cNvPr id="16" name="Shape 13"/>
          <p:cNvSpPr/>
          <p:nvPr/>
        </p:nvSpPr>
        <p:spPr>
          <a:xfrm>
            <a:off x="7839908" y="6492002"/>
            <a:ext cx="510302" cy="510302"/>
          </a:xfrm>
          <a:prstGeom prst="roundRect">
            <a:avLst>
              <a:gd name="adj" fmla="val 1792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7924979" y="653450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4125754" y="6463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Роль педагога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93790" y="695408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Лидерство в организации конструктивного диалога.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4437"/>
            <a:ext cx="1295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771322" y="2665306"/>
            <a:ext cx="3119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200406" y="437566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481786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200406" y="5202612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07022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07022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1013638" y="3440192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013638" y="4375666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" y="-357"/>
            <a:ext cx="14619475" cy="82303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44" y="90702"/>
            <a:ext cx="13595258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6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416</Words>
  <Application>Microsoft Office PowerPoint</Application>
  <PresentationFormat>Произвольный</PresentationFormat>
  <Paragraphs>87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Calibri</vt:lpstr>
      <vt:lpstr>Inconsolata Bold</vt:lpstr>
      <vt:lpstr>Inconsolata Medium</vt:lpstr>
      <vt:lpstr>Microsoft YaHei Light</vt:lpstr>
      <vt:lpstr>YS Text</vt:lpstr>
      <vt:lpstr>Open Sans</vt:lpstr>
      <vt:lpstr>Montserrat Black</vt:lpstr>
      <vt:lpstr>Inconsolata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12</cp:revision>
  <dcterms:created xsi:type="dcterms:W3CDTF">2025-04-28T05:37:15Z</dcterms:created>
  <dcterms:modified xsi:type="dcterms:W3CDTF">2025-04-30T09:20:35Z</dcterms:modified>
</cp:coreProperties>
</file>