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9" r:id="rId3"/>
    <p:sldId id="258" r:id="rId4"/>
    <p:sldId id="256" r:id="rId5"/>
    <p:sldId id="257" r:id="rId6"/>
    <p:sldId id="278" r:id="rId7"/>
    <p:sldId id="260" r:id="rId8"/>
    <p:sldId id="279" r:id="rId9"/>
    <p:sldId id="281" r:id="rId10"/>
    <p:sldId id="28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5" r:id="rId25"/>
    <p:sldId id="277" r:id="rId26"/>
    <p:sldId id="276" r:id="rId27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5E21-E816-496F-A2AF-9730FC728230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ED60-90D0-4796-9EA9-3EFFE9853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5E21-E816-496F-A2AF-9730FC728230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ED60-90D0-4796-9EA9-3EFFE9853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5E21-E816-496F-A2AF-9730FC728230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ED60-90D0-4796-9EA9-3EFFE9853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6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5E21-E816-496F-A2AF-9730FC728230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ED60-90D0-4796-9EA9-3EFFE9853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5E21-E816-496F-A2AF-9730FC728230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ED60-90D0-4796-9EA9-3EFFE9853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2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5E21-E816-496F-A2AF-9730FC728230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ED60-90D0-4796-9EA9-3EFFE9853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5E21-E816-496F-A2AF-9730FC728230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ED60-90D0-4796-9EA9-3EFFE9853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5E21-E816-496F-A2AF-9730FC728230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ED60-90D0-4796-9EA9-3EFFE9853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5E21-E816-496F-A2AF-9730FC728230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ED60-90D0-4796-9EA9-3EFFE9853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5E21-E816-496F-A2AF-9730FC728230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ED60-90D0-4796-9EA9-3EFFE9853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5E21-E816-496F-A2AF-9730FC728230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ED60-90D0-4796-9EA9-3EFFE9853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5E21-E816-496F-A2AF-9730FC728230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8ED60-90D0-4796-9EA9-3EFFE9853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3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lin72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books/?SECTION_ID=41&amp;ELEMENT_ID=557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abirint.ru/books/569185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8536" y="4128139"/>
            <a:ext cx="6583681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Клинова М.Н., </a:t>
            </a:r>
            <a:endParaRPr lang="ru-RU" sz="2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н. с.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тдела сопровождения ФГОС </a:t>
            </a:r>
          </a:p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ГАУ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ДПО ИРО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ПК,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marklin72@mail.ru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4697" y="781487"/>
            <a:ext cx="725859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Всероссийские проверочные работы по химии </a:t>
            </a:r>
          </a:p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2017 году</a:t>
            </a:r>
            <a:endParaRPr lang="ru-RU" sz="5400" b="1" cap="none" spc="50" dirty="0">
              <a:ln w="952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3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469" y="1652341"/>
            <a:ext cx="84211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Примеры заданий тренировочной проверочной работы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8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2" y="177800"/>
            <a:ext cx="8777868" cy="5194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562" y="5188684"/>
            <a:ext cx="87778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Максимум - 2 балла.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 случае наличия одной ошибки или неполного ответа - 1 балл. Остальные варианты ответов считаются неверными и оцениваются в 0 баллов (подобное оценивание характерно для всех 2-балльных заданий).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7230" y="5542627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4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" y="131763"/>
            <a:ext cx="8251826" cy="5329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410200"/>
            <a:ext cx="8681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Максимум - 2 балла.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 случае наличия одной ошибки или неполного ответа - 1 балл. Остальные варианты ответов считаются неверными и оцениваются в 0 баллов.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7230" y="593467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9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0" y="292100"/>
            <a:ext cx="8599061" cy="520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776" y="5651500"/>
            <a:ext cx="8681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Максимум – 1 балл.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 случае наличия ошибок - 0 баллов.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7230" y="593467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11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109537"/>
            <a:ext cx="7775575" cy="52410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4" y="5350596"/>
            <a:ext cx="7493008" cy="15074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36890" y="6259780"/>
            <a:ext cx="2692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Максимум - 2 балла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7230" y="593467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18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93737"/>
            <a:ext cx="8666970" cy="3954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540" y="4991100"/>
            <a:ext cx="8681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Максимум - 2 балла.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 случае наличия одной ошибки или неполного ответа - 1 балл. Остальные варианты ответов считаются неверными и оцениваются в 0 баллов.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7230" y="593467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80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617537"/>
            <a:ext cx="7493000" cy="4012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25" y="4566624"/>
            <a:ext cx="7268810" cy="15801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0032183">
            <a:off x="6987842" y="930884"/>
            <a:ext cx="200711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Контекстные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5890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24" y="325800"/>
            <a:ext cx="8701797" cy="61328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39632" y="6258560"/>
            <a:ext cx="2692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Максимум - 2 балла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39633" y="3154650"/>
            <a:ext cx="2692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Максимум - 2 балла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75961" y="5335232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39682" y="223132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0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" y="1476754"/>
            <a:ext cx="8650953" cy="29428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03946" y="4668777"/>
            <a:ext cx="2692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Максимум - 2 балла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7230" y="593467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0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1" y="1055687"/>
            <a:ext cx="8657121" cy="32115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871" y="4662400"/>
            <a:ext cx="82199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Максимум - 3 балла: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 балл – за электронный баланс.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 балл – за указание окислителя и восстановителя.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 балл – за расстановку коэффициентов.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7230" y="593467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3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377" y="762378"/>
            <a:ext cx="854349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ВПР - итоговая оценка уровня общеобразовательной подготовки выпускников средних школ по химии 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 БАЗОВОМ 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уровне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385758">
            <a:off x="5678375" y="5578372"/>
            <a:ext cx="3047114" cy="6183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27 апреля 2017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94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142" y="4522700"/>
            <a:ext cx="8219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Максимум - 3 балла: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по 1 баллу за каждое верное уравнение реакции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7230" y="593467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2" y="1716087"/>
            <a:ext cx="8550882" cy="22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" y="196850"/>
            <a:ext cx="8371205" cy="4650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2670" y="4133680"/>
            <a:ext cx="277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Максимум - 2 балла.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" y="4879974"/>
            <a:ext cx="8522382" cy="1533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2670" y="6254829"/>
            <a:ext cx="277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Максимум - 2 балла.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42077" y="3250544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2077" y="544698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5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1" y="692150"/>
            <a:ext cx="8528453" cy="3346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871" y="4383000"/>
            <a:ext cx="82199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Максимум - 3 балла: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 балл – за верное уравнение реакции.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 балл – за вычисление количества вещества продукта и исходного вещества.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 балл – за вычисление искомой величины (в данном случае – объем ацетилена).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7231" y="5934670"/>
            <a:ext cx="683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1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51" y="3873500"/>
            <a:ext cx="5007429" cy="25882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59" y="196849"/>
            <a:ext cx="8105345" cy="36766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4480" y="5584346"/>
            <a:ext cx="3601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Максимум - 3 балла: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по 1 баллу за каждое верное уравнение реакции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91997" y="4210645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2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871" y="4269789"/>
            <a:ext cx="82296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Максимум - 2 балла: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 балл – за массу растворенного вещества.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 балл – за массу растворителя.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ОБРАТИТЕ ВНИМАНИЕ: </a:t>
            </a:r>
            <a:r>
              <a:rPr lang="ru-RU" sz="2000" b="1" dirty="0" smtClean="0">
                <a:solidFill>
                  <a:srgbClr val="C00000"/>
                </a:solidFill>
              </a:rPr>
              <a:t>в критериях </a:t>
            </a:r>
            <a:r>
              <a:rPr lang="ru-RU" sz="2000" b="1" dirty="0" smtClean="0">
                <a:solidFill>
                  <a:srgbClr val="C00000"/>
                </a:solidFill>
              </a:rPr>
              <a:t>ответов образца </a:t>
            </a:r>
            <a:r>
              <a:rPr lang="ru-RU" sz="2000" b="1" dirty="0" smtClean="0">
                <a:solidFill>
                  <a:srgbClr val="C00000"/>
                </a:solidFill>
              </a:rPr>
              <a:t>ВПР-2017 по химии </a:t>
            </a:r>
            <a:r>
              <a:rPr lang="ru-RU" sz="2000" b="1" u="sng" dirty="0" smtClean="0">
                <a:solidFill>
                  <a:srgbClr val="C00000"/>
                </a:solidFill>
              </a:rPr>
              <a:t>не требуют </a:t>
            </a:r>
            <a:r>
              <a:rPr lang="ru-RU" sz="2000" b="1" dirty="0" smtClean="0">
                <a:solidFill>
                  <a:srgbClr val="C00000"/>
                </a:solidFill>
              </a:rPr>
              <a:t>приводить запись </a:t>
            </a:r>
            <a:r>
              <a:rPr lang="ru-RU" sz="2000" b="1" dirty="0" smtClean="0">
                <a:solidFill>
                  <a:srgbClr val="C00000"/>
                </a:solidFill>
              </a:rPr>
              <a:t>расчетов (хотя </a:t>
            </a:r>
            <a:r>
              <a:rPr lang="ru-RU" sz="2000" b="1" dirty="0" smtClean="0">
                <a:solidFill>
                  <a:srgbClr val="C00000"/>
                </a:solidFill>
              </a:rPr>
              <a:t>это условие есть </a:t>
            </a:r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</a:rPr>
              <a:t>самом </a:t>
            </a:r>
            <a:r>
              <a:rPr lang="ru-RU" sz="2000" b="1" dirty="0" smtClean="0">
                <a:solidFill>
                  <a:srgbClr val="C00000"/>
                </a:solidFill>
              </a:rPr>
              <a:t>задании)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7230" y="593467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1" y="497345"/>
            <a:ext cx="8459121" cy="358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99" y="782637"/>
            <a:ext cx="8277487" cy="51863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426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887" y="1179711"/>
            <a:ext cx="7103231" cy="5322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114093" y="122535"/>
            <a:ext cx="3042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Или так:</a:t>
            </a:r>
            <a:endParaRPr lang="ru-RU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60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1" y="3047681"/>
            <a:ext cx="8899839" cy="3175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67" y="625494"/>
            <a:ext cx="8455025" cy="204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9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01" y="938035"/>
            <a:ext cx="8951003" cy="473124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9370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3" y="696686"/>
            <a:ext cx="9058715" cy="550381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809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7" y="713554"/>
            <a:ext cx="8172450" cy="3009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7" y="3737734"/>
            <a:ext cx="8191500" cy="1838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4" y="5514289"/>
            <a:ext cx="8162925" cy="6191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6091" y="627012"/>
            <a:ext cx="8499566" cy="550640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30438">
            <a:off x="530001" y="1283876"/>
            <a:ext cx="8031747" cy="4192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1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900" y="249535"/>
            <a:ext cx="8267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Характеристика ВПР по химии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500" y="1231900"/>
            <a:ext cx="3594100" cy="17145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 «нетестовых» заданий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500" y="3048000"/>
            <a:ext cx="3594100" cy="17145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 заданий базового уровня, </a:t>
            </a:r>
          </a:p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 – повышенного (№ 9,10,13,14)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500" y="4864100"/>
            <a:ext cx="3594100" cy="17145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 содержательных блока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4600" y="1231900"/>
            <a:ext cx="3594100" cy="17145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90 минут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4600" y="3048000"/>
            <a:ext cx="3594100" cy="1714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ПСХЭ, таблица растворимости, ряд </a:t>
            </a:r>
            <a:r>
              <a:rPr lang="ru-RU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напряж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калькулятор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4600" y="4864100"/>
            <a:ext cx="3594100" cy="171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Max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33 балла </a:t>
            </a:r>
          </a:p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(Б-21 + П-12)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82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5" y="176347"/>
            <a:ext cx="2922162" cy="4222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4215" y="4873528"/>
            <a:ext cx="87656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Пособие содержит необходимый материал для подготовки к всероссийской проверочной работе по химии в 11-м классе. Приведено описание демонстрационной версии работы, 5 авторских учебно-тренировочных вариантов, соответствующих образцу и кодификатору всероссийской проверочной работы в 11-м классе, представленному на сайте www.statgrad.org. Ко всем вариантам приведены решения и ответы.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61213" y="62861"/>
            <a:ext cx="580861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 данный момент единственное пособие для подготовки к ВПР </a:t>
            </a:r>
          </a:p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 11 классе по химии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9257" y="3315473"/>
            <a:ext cx="55909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Можно заказать через Интернет:</a:t>
            </a:r>
          </a:p>
          <a:p>
            <a:r>
              <a:rPr lang="en-US" dirty="0">
                <a:hlinkClick r:id="rId3"/>
              </a:rPr>
              <a:t>http://www.legionr.ru/books/?</a:t>
            </a:r>
            <a:r>
              <a:rPr lang="en-US" dirty="0" smtClean="0">
                <a:hlinkClick r:id="rId3"/>
              </a:rPr>
              <a:t>SECTION_ID=41&amp;ELEMENT_ID=5574</a:t>
            </a:r>
            <a:endParaRPr lang="ru-RU" dirty="0" smtClean="0"/>
          </a:p>
          <a:p>
            <a:r>
              <a:rPr lang="ru-RU" dirty="0" smtClean="0"/>
              <a:t>или</a:t>
            </a:r>
          </a:p>
          <a:p>
            <a:r>
              <a:rPr lang="ru-RU" dirty="0" smtClean="0">
                <a:hlinkClick r:id="rId4"/>
              </a:rPr>
              <a:t>http</a:t>
            </a:r>
            <a:r>
              <a:rPr lang="ru-RU" dirty="0">
                <a:hlinkClick r:id="rId4"/>
              </a:rPr>
              <a:t>://www.labirint.ru/books/569185/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76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048" y="520745"/>
            <a:ext cx="5172075" cy="3343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81180" y="4177827"/>
            <a:ext cx="85406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Практически у каждого учителя 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в арсенале найдутся собственные задания, подобные заданиям ВПР + задания из Открытого банка ФИПИ</a:t>
            </a:r>
            <a:endParaRPr lang="ru-RU" sz="3600" b="1" cap="none" spc="0" dirty="0">
              <a:ln w="95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5127182f2e2213c37f16dc4ad799a7537b85a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480</Words>
  <Application>Microsoft Office PowerPoint</Application>
  <PresentationFormat>Экран (4:3)</PresentationFormat>
  <Paragraphs>76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Клинова</dc:creator>
  <cp:lastModifiedBy>Клинова Мария Николаевна</cp:lastModifiedBy>
  <cp:revision>36</cp:revision>
  <dcterms:created xsi:type="dcterms:W3CDTF">2017-03-20T19:18:02Z</dcterms:created>
  <dcterms:modified xsi:type="dcterms:W3CDTF">2017-03-23T06:15:48Z</dcterms:modified>
</cp:coreProperties>
</file>