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1"/>
  </p:notesMasterIdLst>
  <p:sldIdLst>
    <p:sldId id="279" r:id="rId2"/>
    <p:sldId id="302" r:id="rId3"/>
    <p:sldId id="303" r:id="rId4"/>
    <p:sldId id="278" r:id="rId5"/>
    <p:sldId id="281" r:id="rId6"/>
    <p:sldId id="282" r:id="rId7"/>
    <p:sldId id="283" r:id="rId8"/>
    <p:sldId id="284" r:id="rId9"/>
    <p:sldId id="285" r:id="rId10"/>
    <p:sldId id="300" r:id="rId11"/>
    <p:sldId id="286" r:id="rId12"/>
    <p:sldId id="257" r:id="rId13"/>
    <p:sldId id="263" r:id="rId14"/>
    <p:sldId id="271" r:id="rId15"/>
    <p:sldId id="272" r:id="rId16"/>
    <p:sldId id="273" r:id="rId17"/>
    <p:sldId id="274" r:id="rId18"/>
    <p:sldId id="275" r:id="rId19"/>
    <p:sldId id="267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E4F9B-7D50-4D0B-919C-827D3F436DA8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0305D-12A3-4FE9-94BC-F2FAFC87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2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0305D-12A3-4FE9-94BC-F2FAFC87A4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8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0305D-12A3-4FE9-94BC-F2FAFC87A4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2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0243CE-F973-47DE-881C-7AB4AFA590E9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CB609668-3F2E-4034-882A-692BB6337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E99A1-A22F-4B4D-B17A-05A1AEE171EB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73636-9FEB-439E-9BDC-5F5F7D153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CAE3A-EBF0-4A36-8553-7C64542ACCD5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D1655-CC61-4416-88CC-2AD8CDE04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5F013-37A0-43EC-AD1B-7BFBDD120E86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56D75-46AC-4E8E-86CE-4A08C5BCC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F05142-440E-4CFD-9332-FBBB181F3BE9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4DA39-47F9-44C4-8F8D-B3266DE19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8E404-C387-41F9-8FB5-75F7F628D262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5328E-7295-4420-8B73-37EEB03273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F8F49-CA53-48D3-A0B3-0E2712EEBCA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D37BE-BDAC-44D0-93DD-B222BDB8F1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3BD03E-5192-4043-8B88-65F1D305D0E9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0D126-4FA4-4AC5-8228-BCB6B20B8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9E437-4375-4E6B-BCAC-FE650476C092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99134-4A95-46BE-8044-F6AE1B29B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8C8B3C-9BFC-4D5C-9C80-FA57C5CBF39A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DE50-D037-4A0D-A2A3-611EE64F8B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87A2DD3-8C41-4603-81E1-9FCB5B1CE950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F035B-7FEA-49E6-8262-ED51E26057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A6569B-54C0-452D-89A7-D7250EF93080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D2CB81-4889-4785-98C6-A80D5DDA78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8;&#1050;&#1059;%20&#1087;&#1086;%20&#1090;&#1077;&#1084;&#1077;%20&#1050;&#1080;&#1089;&#1083;&#1086;&#1090;&#1099;%208%20&#1082;&#1083;&#1072;&#1089;&#1089;.doc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648066" y="4892247"/>
            <a:ext cx="5368733" cy="162819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Клинова Мария Николаевна, научный сотрудник отдела СФГОС ИРО ПК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i="1" dirty="0" smtClean="0"/>
              <a:t>marklin72@mail.ru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555051" y="1358773"/>
            <a:ext cx="5459312" cy="15211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Технологическая карта урока: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65249" y="2840905"/>
            <a:ext cx="465318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методический инструмент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кара божья?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6" descr="http://iro.perm.ru/design/images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7" y="307649"/>
            <a:ext cx="1721031" cy="105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254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94204"/>
              </p:ext>
            </p:extLst>
          </p:nvPr>
        </p:nvGraphicFramePr>
        <p:xfrm>
          <a:off x="99404" y="162298"/>
          <a:ext cx="8959850" cy="6585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714"/>
                <a:gridCol w="2196269"/>
                <a:gridCol w="2119357"/>
                <a:gridCol w="2093720"/>
                <a:gridCol w="1974790"/>
              </a:tblGrid>
              <a:tr h="39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Этапы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Урок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открытия нового знания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Урок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развивающего контроля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Урок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отработки умений и рефлексии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Урок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общеметодологической направленности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Этап мотивации (самоопределения) к учебной 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Этап мотивации (самоопределения) к контрольно-коррекционной деятельности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Этап мотивации (самоопределения) к коррекционной деятельности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этап мотивации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2. Этап актуализации и фиксирования индивидуального затруднения в пробном действии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Этап актуализации и пробного учебного действия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Этап актуализации и пробного учебного действия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этап актуализации и фиксирования индивидуального затруднения в пробном учебном действии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Этап выявления места и причины затруднения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Этап локализации индивидуальных затруднений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Этап локализации индивидуальных затруднений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Этап построения проекта выхода из затруднения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Этап построения проекта коррекции выявленных затруднений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Этап целеполагания и построения проекта коррекции выявленных затруднений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 Этап реализации построенного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 Этап реализации построенного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 Этап реализации построенного проекта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 Этап первичного закрепления с проговариванием во внешней речи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 Этап обобщения затруднений во внешней речи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 Этап обобщения затруднений во внешней речи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этап закрепления с проговариванием во внешней речи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 Этап самостоятельной работы с самопроверкой по эталону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 Этап самостоятельной работы с самопроверкой по эталону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 Этап самостоятельной работы с самопроверкой по эталону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 Этап включения в систему знаний и повторения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 Этап решения заданий творческого уровня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 Этап включения в систему знаний и повторения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этап включения изученного в систему знаний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 Этап рефлексии учебной деятельности на уроке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 Этап рефлексии контрольно-коррекционной 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 Этап рефлексии деятельности на уроке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 этап рефлексии учебной деятельности на уроке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4658" marR="54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4327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6-tub-ru.yandex.net/i?id=253064042-13-72&amp;n=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14" y="4623275"/>
            <a:ext cx="1339051" cy="118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29729" y="1373417"/>
            <a:ext cx="53006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ПРИМЕР ТКУ </a:t>
            </a:r>
            <a:r>
              <a:rPr lang="ru-RU" sz="60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«Кислоты»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8 класс</a:t>
            </a:r>
          </a:p>
        </p:txBody>
      </p:sp>
    </p:spTree>
    <p:extLst>
      <p:ext uri="{BB962C8B-B14F-4D97-AF65-F5344CB8AC3E}">
        <p14:creationId xmlns:p14="http://schemas.microsoft.com/office/powerpoint/2010/main" val="36876397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177800" y="190500"/>
            <a:ext cx="87757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cs typeface="Arial" charset="0"/>
              </a:rPr>
              <a:t>Технологическая карта урока «Кислоты» в 8 классе (базовый учебник: Химия. 8 класс: учебник для общеобразовательных учреждений / О.С. Габриелян. – М.: Дрофа, 2013. – 286 с.)</a:t>
            </a:r>
            <a:endParaRPr lang="ru-RU" sz="2000">
              <a:cs typeface="Arial" charset="0"/>
            </a:endParaRPr>
          </a:p>
          <a:p>
            <a:r>
              <a:rPr lang="ru-RU" sz="2000" b="1">
                <a:cs typeface="Arial" charset="0"/>
              </a:rPr>
              <a:t>Тема урока: </a:t>
            </a:r>
            <a:r>
              <a:rPr lang="ru-RU" sz="2000">
                <a:cs typeface="Arial" charset="0"/>
              </a:rPr>
              <a:t>Кислоты</a:t>
            </a:r>
          </a:p>
          <a:p>
            <a:r>
              <a:rPr lang="ru-RU" sz="2000" b="1">
                <a:cs typeface="Arial" charset="0"/>
              </a:rPr>
              <a:t>Цель:</a:t>
            </a:r>
            <a:r>
              <a:rPr lang="ru-RU" sz="2000">
                <a:cs typeface="Arial" charset="0"/>
              </a:rPr>
              <a:t> углубление представлений о материальном единстве и возможности познания окружающего мира; формирование комплекса знаний о кислотах как о новом классе неорганических веществ; совершенствование умений выделять проблему в теме занятия, формулировать познавательные цели, контролировать и оценивать достижение результата, строить содержательную коммуникацию при групповой работе. </a:t>
            </a:r>
          </a:p>
          <a:p>
            <a:r>
              <a:rPr lang="ru-RU" sz="2000" b="1">
                <a:cs typeface="Arial" charset="0"/>
              </a:rPr>
              <a:t>Задачи:</a:t>
            </a:r>
            <a:r>
              <a:rPr lang="ru-RU" sz="2000">
                <a:cs typeface="Arial" charset="0"/>
              </a:rPr>
              <a:t> </a:t>
            </a:r>
          </a:p>
          <a:p>
            <a:r>
              <a:rPr lang="ru-RU" sz="2000" b="1">
                <a:cs typeface="Arial" charset="0"/>
              </a:rPr>
              <a:t>Предметные:</a:t>
            </a:r>
            <a:endParaRPr lang="ru-RU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определить отличительные признаки состава кислот, проанализировав их формулы;</a:t>
            </a:r>
          </a:p>
          <a:p>
            <a:r>
              <a:rPr lang="ru-RU" sz="2000">
                <a:cs typeface="Arial" charset="0"/>
              </a:rPr>
              <a:t>классифицировать кислоты по различным признакам;</a:t>
            </a:r>
          </a:p>
          <a:p>
            <a:r>
              <a:rPr lang="ru-RU" sz="2000">
                <a:cs typeface="Arial" charset="0"/>
              </a:rPr>
              <a:t>находить степень окисления элементов в кислотах, заряд ионов кислотных остатков;</a:t>
            </a:r>
          </a:p>
          <a:p>
            <a:r>
              <a:rPr lang="ru-RU" sz="2000">
                <a:cs typeface="Arial" charset="0"/>
              </a:rPr>
              <a:t>привести доказательства целесообразности использования некоторых индикаторов для определения кислой среды через заполнение сравнительной таблицы.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133925" y="182853"/>
            <a:ext cx="882996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cs typeface="Arial" charset="0"/>
              </a:rPr>
              <a:t>Метапредметные:</a:t>
            </a:r>
            <a:endParaRPr lang="ru-RU" sz="2000" dirty="0">
              <a:cs typeface="Arial" charset="0"/>
            </a:endParaRPr>
          </a:p>
          <a:p>
            <a:r>
              <a:rPr lang="ru-RU" sz="2000" dirty="0">
                <a:cs typeface="Arial" charset="0"/>
              </a:rPr>
              <a:t>осознать ограниченность собственного знания, выделить проблему и цель через выполнение задания на сравнение и классификацию веществ;</a:t>
            </a:r>
          </a:p>
          <a:p>
            <a:r>
              <a:rPr lang="ru-RU" sz="2000" dirty="0">
                <a:cs typeface="Arial" charset="0"/>
              </a:rPr>
              <a:t>анализировать при групповой работе информацию из разных источников, структурировать ее через перевод текстовой и видео-информации в символы, схемы;</a:t>
            </a:r>
          </a:p>
          <a:p>
            <a:r>
              <a:rPr lang="ru-RU" sz="2000" dirty="0" smtClean="0">
                <a:cs typeface="Arial" charset="0"/>
              </a:rPr>
              <a:t>выразить </a:t>
            </a:r>
            <a:r>
              <a:rPr lang="ru-RU" sz="2000" dirty="0">
                <a:cs typeface="Arial" charset="0"/>
              </a:rPr>
              <a:t>в ходе рефлексивной деятельности свои мысли с достаточной полнотой и точностью.</a:t>
            </a:r>
          </a:p>
          <a:p>
            <a:r>
              <a:rPr lang="ru-RU" sz="2000" b="1" dirty="0" smtClean="0">
                <a:cs typeface="Arial" charset="0"/>
              </a:rPr>
              <a:t>Тип </a:t>
            </a:r>
            <a:r>
              <a:rPr lang="ru-RU" sz="2000" b="1" dirty="0">
                <a:cs typeface="Arial" charset="0"/>
              </a:rPr>
              <a:t>урока:</a:t>
            </a:r>
            <a:r>
              <a:rPr lang="ru-RU" sz="2000" dirty="0">
                <a:cs typeface="Arial" charset="0"/>
              </a:rPr>
              <a:t> урок открытия новых </a:t>
            </a:r>
            <a:r>
              <a:rPr lang="ru-RU" sz="2000" dirty="0" smtClean="0">
                <a:cs typeface="Arial" charset="0"/>
              </a:rPr>
              <a:t>знаний</a:t>
            </a:r>
          </a:p>
          <a:p>
            <a:r>
              <a:rPr lang="ru-RU" sz="2000" b="1" dirty="0"/>
              <a:t>Материально-техническое обеспечение: </a:t>
            </a:r>
            <a:endParaRPr lang="ru-RU" sz="2000" dirty="0"/>
          </a:p>
          <a:p>
            <a:r>
              <a:rPr lang="ru-RU" sz="2000" dirty="0"/>
              <a:t>- компьютер, мультимедийный проектор, </a:t>
            </a:r>
            <a:r>
              <a:rPr lang="ru-RU" sz="2000" dirty="0">
                <a:solidFill>
                  <a:srgbClr val="000000"/>
                </a:solidFill>
              </a:rPr>
              <a:t>презентация</a:t>
            </a:r>
            <a:r>
              <a:rPr lang="ru-RU" sz="2000" dirty="0"/>
              <a:t> </a:t>
            </a:r>
            <a:r>
              <a:rPr lang="ru-RU" sz="2000" dirty="0" err="1"/>
              <a:t>Power</a:t>
            </a:r>
            <a:r>
              <a:rPr lang="ru-RU" sz="2000" dirty="0"/>
              <a:t> </a:t>
            </a:r>
            <a:r>
              <a:rPr lang="ru-RU" sz="2000" dirty="0" err="1"/>
              <a:t>Point</a:t>
            </a:r>
            <a:r>
              <a:rPr lang="ru-RU" sz="2000" dirty="0"/>
              <a:t>, </a:t>
            </a:r>
            <a:r>
              <a:rPr lang="en-US" sz="2000" dirty="0"/>
              <a:t>Internet</a:t>
            </a:r>
            <a:r>
              <a:rPr lang="ru-RU" sz="2000" dirty="0"/>
              <a:t>;</a:t>
            </a:r>
          </a:p>
          <a:p>
            <a:r>
              <a:rPr lang="ru-RU" sz="2000" dirty="0"/>
              <a:t>- электронное приложение к учебнику Габриеляна О.С. Химия. 8 класс;</a:t>
            </a:r>
          </a:p>
          <a:p>
            <a:r>
              <a:rPr lang="ru-RU" sz="2000" dirty="0"/>
              <a:t>- дидактический материал для обучающихся – таблица кислот и кислотных остатков; таблица растворимости кислот, оснований и солей в воде;</a:t>
            </a:r>
          </a:p>
          <a:p>
            <a:r>
              <a:rPr lang="ru-RU" sz="2000" dirty="0"/>
              <a:t>- карточки с контекстными заданиями для групповой работы;</a:t>
            </a:r>
          </a:p>
          <a:p>
            <a:r>
              <a:rPr lang="ru-RU" sz="2000" dirty="0"/>
              <a:t>- заготовки таблицы «Окраска индикаторов в кислой среде»;</a:t>
            </a:r>
          </a:p>
          <a:p>
            <a:r>
              <a:rPr lang="ru-RU" sz="2000" dirty="0"/>
              <a:t>- анкеты (для рефлексии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10440"/>
              </p:ext>
            </p:extLst>
          </p:nvPr>
        </p:nvGraphicFramePr>
        <p:xfrm>
          <a:off x="0" y="22225"/>
          <a:ext cx="9232900" cy="6835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922"/>
                <a:gridCol w="1480014"/>
                <a:gridCol w="2708535"/>
                <a:gridCol w="2767092"/>
                <a:gridCol w="2020337"/>
              </a:tblGrid>
              <a:tr h="20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урока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учителя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ученика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Формируемые УУД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8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Самоопределение к деятельности. Организационный момент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Приветствует обучающихся, определяет готовность к уроку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Приветствуют учителя, проверяют свои рабочие места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Коммуникативные: планирование учебного сотрудничества с учителем и сверстниками.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26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Актуализация знаний и фиксация затруднений в деятельности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Какую тему мы изучали на протяжении нескольких последних уроков? Какие соединения химических элементов мы изучили? (слайд 1)</a:t>
                      </a:r>
                      <a:b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Создает проблемную ситуацию путем предложения задания: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задание (слайд 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Распределить предложенные вещества по классам, дать </a:t>
                      </a:r>
                      <a:r>
                        <a:rPr lang="ru-RU" sz="13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определения известных классов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 отвечают на вопросы.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Двое обучающихся загадывают загадки: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Если в паре элементов</a:t>
                      </a:r>
                      <a:b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Кислород вторым стоит,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 же знаешь, эта пара</a:t>
                      </a:r>
                      <a:b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Называется … (оксид)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Если формулы начало</a:t>
                      </a:r>
                      <a:b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Представляется с металла,</a:t>
                      </a:r>
                      <a:b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– красуется затем,</a:t>
                      </a:r>
                      <a:b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Вещества знакомы всем.</a:t>
                      </a:r>
                      <a:b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надо придумывать им название,</a:t>
                      </a:r>
                      <a:b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spc="-4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Ведь эти вещества…(основания)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Выполняют задание – выделяют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веществ по признакам классов: оксиды,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основания; вещества третьей группы неизвестны.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Дают определения оксидов, оснований</a:t>
                      </a:r>
                    </a:p>
                    <a:p>
                      <a:pPr indent="1981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Познавательные: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логические – анализ объектов с целью выделения признаков;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Коммуникативные: планирование учебного сотрудничества с учителем и сверстниками.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715" marR="52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63604"/>
              </p:ext>
            </p:extLst>
          </p:nvPr>
        </p:nvGraphicFramePr>
        <p:xfrm>
          <a:off x="-63500" y="0"/>
          <a:ext cx="9144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48"/>
                <a:gridCol w="1104452"/>
                <a:gridCol w="2882900"/>
                <a:gridCol w="3314700"/>
                <a:gridCol w="1587500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 учебной задачи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Создает условия для формулирования темы, цели и задач урока.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какой группе веществ мы отнесем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ru-RU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Изучали ли мы подобные вещества?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того чтобы ответить на этот вопрос и сформулировать тему урока, учитель предлагает обучающимся выполнить контекстные задания в группах.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основе прослушанной информации учитель предлагает сделать вывод, о каком веществе идет речь?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нашли название группы веществ 3 класса. Какова будет тема урока? Цель? Что мы можем узнать о кислотах?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Высказывают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предположения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Смысловое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материала в 3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В составе кока-колы присутствует данное вещество. Популярный напиток широко применяется для очистки канализации, заржавевших болтов.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Это вещество, выделяемое муравьями в момент опасности, служит сигналом для всех остальных особей этого вида и является средством защиты при нападении хищников.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С древнейших времен люди разводили виноград и запасали впрок виноградный сок. При хранении в сосудах сок бродил, получалось вино. Иногда вино скисало и превращалось в уксус. Впоследствии его научились использовать как лекарство, приправу к пище, растворитель красок.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Представитель от каждой группы зачитывает информацию обучающимся.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Отвечают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вопрос.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Формулируют тему урока, цель и задачи (слайд 3)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Регулятивные: целеполагание;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Коммуникативные: постановка вопросов;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Познавательные: общеучебные – смысловое чтение, самостоятельное выделение и формулирование познавательной цели.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7278"/>
              </p:ext>
            </p:extLst>
          </p:nvPr>
        </p:nvGraphicFramePr>
        <p:xfrm>
          <a:off x="71438" y="28575"/>
          <a:ext cx="9050337" cy="6705600"/>
        </p:xfrm>
        <a:graphic>
          <a:graphicData uri="http://schemas.openxmlformats.org/drawingml/2006/table">
            <a:tbl>
              <a:tblPr/>
              <a:tblGrid>
                <a:gridCol w="252412"/>
                <a:gridCol w="1216025"/>
                <a:gridCol w="2889250"/>
                <a:gridCol w="2513013"/>
                <a:gridCol w="2179637"/>
              </a:tblGrid>
              <a:tr h="670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95375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574" marR="54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Построение проекта выхода из затруднения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574" marR="54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Организует работу по исследованию класса кислот.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задание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Определить состав кислот, воспользовавшись формулами из 1 задания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задание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Воспользовавшись текстом параграфа 21, модулем ФЦИОР «Состав и классификация кислот» (http://fcior.edu.ru/card/9472/sostav-i-klassifikaciya-kislot.html) изучить названия и классификацию кислот по наличию кислорода в кислотном остатке,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основности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по растворимости в воде.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Объясняет алгоритм нахождения степени окислении элементов-неметаллов в кислотах, нахождение зарядов ионов кислотных остатков.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Демонстрирует видеофрагмент «Действие кислот на индикаторы»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://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files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school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collection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ru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dlrstore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/0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6-4185-11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db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-0800200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66/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08_20_01.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swf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574" marR="54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Определяют состав вещества: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 </a:t>
                      </a:r>
                      <a:r>
                        <a:rPr kumimoji="0" lang="ru-RU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(КО) </a:t>
                      </a:r>
                      <a:r>
                        <a:rPr kumimoji="0" lang="ru-RU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(слайд 4). Формулируют определение класса кислот, записывают в тетрадь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Самостоятельно изучают новый материал в форме индивидуальной деятельности.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Работают с таблицей растворимости кислот, солей и оснований в воде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Делают записи в тетрадь.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Наблюдают эксперимент, оформляют результаты в таблицу «Окраска индикаторов в кислой среде»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574" marR="54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Коммуникативные: инициативное сотрудничество в поиске и выборе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Регулятивные: самостоятельно анализируют условия достижения цели на основе учета выделенных учителем ориентиров действия;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Познавательные: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общеучебные – смысловое чтение, поиск и выделение необходимой информации, умение структурировать знания;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логические – построение логической цепочки рассуждений, анализ, синтез.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574" marR="54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42338"/>
              </p:ext>
            </p:extLst>
          </p:nvPr>
        </p:nvGraphicFramePr>
        <p:xfrm>
          <a:off x="12700" y="711200"/>
          <a:ext cx="9144000" cy="5375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49"/>
                <a:gridCol w="1465764"/>
                <a:gridCol w="2682455"/>
                <a:gridCol w="2540298"/>
                <a:gridCol w="2201034"/>
              </a:tblGrid>
              <a:tr h="237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Первичное закрепление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 работу по отработке умений находить степени окисления элементов в формулах кислот.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 работу по отработке умений устанавливать соответствия: формула кислоты – формула оксида.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Работают с таблицей кислот и кислотных остатков, тренажером (электронное приложение к </a:t>
                      </a:r>
                      <a:r>
                        <a:rPr lang="ru-RU" sz="130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учебнику Химия О.С. Габриеляна):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Определение степени окисления элементов в формулах кислот;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Сопоставление формулы кислоты и формулы соответствующего ей оксида.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Регулятивные: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контроль, оценка, коррекция;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Познавательные: общеучебные.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9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Самостоятельная работа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 деятельность по применению новых знаний, анализирует выполнение обучающимися заданий, корректирует, оценивает их деятельность.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Работают с электронным приложением к учебнику Химия О.С. Габриеляна: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Соотнесение формул и названий кислот;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Классификация кислот по основности, наличию кислорода в кислотном остатке, растворимости.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Осуществляют самопроверку заданий. Оценивают результаты своей работы.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Регулятивные: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контроль, коррекция, выделение и осознание того, что уже усвоено и что еще подлежит усвоению;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Личностные: самоопределение.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8659"/>
              </p:ext>
            </p:extLst>
          </p:nvPr>
        </p:nvGraphicFramePr>
        <p:xfrm>
          <a:off x="107950" y="522288"/>
          <a:ext cx="8896350" cy="5702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557"/>
                <a:gridCol w="1426066"/>
                <a:gridCol w="2609805"/>
                <a:gridCol w="2471499"/>
                <a:gridCol w="2141423"/>
              </a:tblGrid>
              <a:tr h="4126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Рефлексия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 урока)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 рефлексию в </a:t>
                      </a:r>
                      <a:r>
                        <a:rPr lang="ru-RU" sz="13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форме анкетирования (слайд 5):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 уроке я работал(а):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активно/пассивно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Своей работой на уроке 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доволен/ не доволен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Урок для меня показался: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коротким/ длинным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За урок я: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устал(а)/ устал(а)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Мое настроение: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 лучше/ стало хуже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Материал урока мне был: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понятен/ не понятен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полезен/ бесполезен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интересен/ скучен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Заполняют анкету.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Осуществляют самоанализ, дают качественную и количественную оценку урока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Познавательные: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Личностные: смыслообразование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Коммуникативные: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с достаточной полнотой и точностью выражать свои мысли.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5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5375" algn="l"/>
                        </a:tabLs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Домашнее задание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Формулирует задание, комментируя его по необходимости: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параграф 21, вопросы 1 – 2, составить кроссворд по теме «Кислоты».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Фиксируют задание.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34" marR="55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9728" y="1980168"/>
            <a:ext cx="53006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Пробуйте. Решайте. Выбирайте.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ingpublic.de/wp-content/uploads/sites/2/2013/03/Klarheit-1030x53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3484"/>
            <a:ext cx="9144000" cy="54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880068" y="3338987"/>
            <a:ext cx="5195840" cy="151477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Технологическая карта урока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638" y="333898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7902" y="3337559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324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h-room.ru/components/com_jshopping/files/img_products/full_d2e92fec0f4e3a9f40f6384efff927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573" y="1565513"/>
            <a:ext cx="8848725" cy="363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846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9101" y="1916872"/>
            <a:ext cx="854827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 Я думаю, что технологическая карта…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В </a:t>
            </a: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первую 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очередь технологическая </a:t>
            </a: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карта урока 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нужна </a:t>
            </a: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для…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 Чтобы составить технологическую карту на урок,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916" y="174617"/>
            <a:ext cx="8793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Как бы Вы закончили фразы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(без долгого раздумывания)?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853872" y="1531123"/>
            <a:ext cx="333286" cy="3931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00364" y="1523766"/>
            <a:ext cx="333286" cy="3931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08810" y="1525425"/>
            <a:ext cx="333286" cy="3931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429854" y="1525425"/>
            <a:ext cx="333286" cy="3931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90187" y="1523766"/>
            <a:ext cx="333286" cy="3931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494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672" y="368227"/>
            <a:ext cx="818687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>
                  <a:solidFill>
                    <a:srgbClr val="6633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Ключевые</a:t>
            </a:r>
            <a:r>
              <a:rPr lang="ru-RU" sz="4400" b="1" dirty="0">
                <a:ln>
                  <a:solidFill>
                    <a:srgbClr val="6633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составляющие ТК урока: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- тема,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- цели, задачи (Л, П и М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/</a:t>
            </a:r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П),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- этапы урока,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- деятельность педагога,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- деятельность учащихся,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- формируемые результаты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7277" y="2838361"/>
            <a:ext cx="36748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27278" y="2838361"/>
            <a:ext cx="0" cy="268222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 flipV="1">
            <a:off x="427276" y="5519160"/>
            <a:ext cx="36748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469121" y="4154025"/>
            <a:ext cx="3392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Должны соотноситься!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891" y="3247399"/>
            <a:ext cx="8040182" cy="2571258"/>
          </a:xfrm>
          <a:prstGeom prst="rect">
            <a:avLst/>
          </a:prstGeom>
          <a:noFill/>
          <a:ln w="635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09017" y="6170061"/>
            <a:ext cx="35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обычно в табличной форме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418177" y="5818657"/>
            <a:ext cx="0" cy="40163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stealth"/>
          </a:ln>
        </p:spPr>
        <p:txBody>
          <a:bodyPr/>
          <a:lstStyle/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12460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378" y="361046"/>
            <a:ext cx="87000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Цель урока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/>
              <a:t>заключается в достижении </a:t>
            </a:r>
            <a:r>
              <a:rPr lang="ru-RU" sz="3200" b="1" dirty="0" smtClean="0"/>
              <a:t>образовательных результатов: 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- личностных</a:t>
            </a:r>
            <a:r>
              <a:rPr lang="ru-RU" sz="3200" b="1" dirty="0" smtClean="0"/>
              <a:t> </a:t>
            </a:r>
            <a:r>
              <a:rPr lang="ru-RU" sz="3200" b="1" dirty="0"/>
              <a:t>(принятие новых ценностей, нравственных норм</a:t>
            </a:r>
            <a:r>
              <a:rPr lang="ru-RU" sz="3200" b="1" dirty="0" smtClean="0"/>
              <a:t>),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- метапредметных</a:t>
            </a:r>
            <a:r>
              <a:rPr lang="ru-RU" sz="3200" b="1" dirty="0" smtClean="0"/>
              <a:t> </a:t>
            </a:r>
            <a:r>
              <a:rPr lang="ru-RU" sz="3200" b="1" dirty="0"/>
              <a:t>(освоение способов деятельности, коммуникации, навыков самоорганизации),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chemeClr val="accent1"/>
                </a:solidFill>
              </a:rPr>
              <a:t>- предметных</a:t>
            </a:r>
            <a:r>
              <a:rPr lang="ru-RU" sz="3200" b="1" dirty="0" smtClean="0"/>
              <a:t> </a:t>
            </a:r>
            <a:r>
              <a:rPr lang="ru-RU" sz="3200" b="1" dirty="0"/>
              <a:t>(приобретение знаний и умений по данному предмету</a:t>
            </a:r>
            <a:r>
              <a:rPr lang="ru-RU" sz="3200" b="1" dirty="0" smtClean="0"/>
              <a:t>). </a:t>
            </a:r>
            <a:endParaRPr lang="ru-RU" sz="3200" b="1" dirty="0"/>
          </a:p>
          <a:p>
            <a:r>
              <a:rPr lang="ru-RU" sz="3200" b="1" u="sng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Задачи урока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/>
              <a:t>– шаги по направлению к цели: что нужно сделать для достижения результата. </a:t>
            </a:r>
          </a:p>
        </p:txBody>
      </p:sp>
    </p:spTree>
    <p:extLst>
      <p:ext uri="{BB962C8B-B14F-4D97-AF65-F5344CB8AC3E}">
        <p14:creationId xmlns:p14="http://schemas.microsoft.com/office/powerpoint/2010/main" val="6311575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9282" y="139700"/>
            <a:ext cx="8725256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Необходимые 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этапы урока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</a:p>
          <a:p>
            <a:r>
              <a:rPr lang="ru-RU" sz="2800" b="1" dirty="0"/>
              <a:t>	1) Учебно-познавательные мотивы, т.е. осознание </a:t>
            </a:r>
            <a:r>
              <a:rPr lang="ru-RU" sz="2800" b="1" dirty="0">
                <a:solidFill>
                  <a:srgbClr val="C00000"/>
                </a:solidFill>
              </a:rPr>
              <a:t>«для чего мне необходимо изучить, обобщить это?»</a:t>
            </a:r>
          </a:p>
          <a:p>
            <a:r>
              <a:rPr lang="ru-RU" sz="2800" b="1" dirty="0"/>
              <a:t>	2) Действие целеполагания </a:t>
            </a:r>
            <a:r>
              <a:rPr lang="ru-RU" sz="2800" b="1" dirty="0">
                <a:solidFill>
                  <a:srgbClr val="C00000"/>
                </a:solidFill>
              </a:rPr>
              <a:t>(«что я должен сделать…?»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	3) Выбор средств и методов </a:t>
            </a:r>
            <a:r>
              <a:rPr lang="ru-RU" sz="2800" b="1" dirty="0">
                <a:solidFill>
                  <a:srgbClr val="C00000"/>
                </a:solidFill>
              </a:rPr>
              <a:t>(«с помощью чего мне можно сделать…?»</a:t>
            </a:r>
            <a:r>
              <a:rPr lang="ru-RU" sz="2800" b="1" dirty="0"/>
              <a:t>)</a:t>
            </a:r>
          </a:p>
          <a:p>
            <a:r>
              <a:rPr lang="ru-RU" sz="2800" b="1" dirty="0"/>
              <a:t>	4) Планирование решения </a:t>
            </a:r>
            <a:r>
              <a:rPr lang="ru-RU" sz="2800" b="1" dirty="0">
                <a:solidFill>
                  <a:srgbClr val="C00000"/>
                </a:solidFill>
              </a:rPr>
              <a:t>(«как и в какой последовательности я должен решить задачу</a:t>
            </a:r>
            <a:r>
              <a:rPr lang="ru-RU" sz="2800" b="1" dirty="0" smtClean="0">
                <a:solidFill>
                  <a:srgbClr val="C00000"/>
                </a:solidFill>
              </a:rPr>
              <a:t>?»</a:t>
            </a:r>
            <a:r>
              <a:rPr lang="ru-RU" sz="2800" b="1" dirty="0" smtClean="0"/>
              <a:t>).</a:t>
            </a:r>
            <a:endParaRPr lang="ru-RU" sz="2800" b="1" dirty="0"/>
          </a:p>
          <a:p>
            <a:r>
              <a:rPr lang="ru-RU" sz="2800" b="1" dirty="0"/>
              <a:t>	5) Решение задачи (и отработка умения),</a:t>
            </a:r>
          </a:p>
          <a:p>
            <a:r>
              <a:rPr lang="ru-RU" sz="2800" b="1" dirty="0"/>
              <a:t>	6) Рефлексивно-оценочные действия </a:t>
            </a:r>
            <a:r>
              <a:rPr lang="ru-RU" sz="2800" b="1" dirty="0">
                <a:solidFill>
                  <a:srgbClr val="C00000"/>
                </a:solidFill>
              </a:rPr>
              <a:t>(«все и правильно ли я сделал, что еще необходимо сделать, чтобы достичь цели?»</a:t>
            </a:r>
            <a:r>
              <a:rPr lang="ru-RU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31627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2191" y="317500"/>
            <a:ext cx="8775759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Примерный план работы </a:t>
            </a:r>
          </a:p>
          <a:p>
            <a:pPr algn="ctr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при составлении ТКУ</a:t>
            </a:r>
          </a:p>
          <a:p>
            <a:pPr>
              <a:buFontTx/>
              <a:buAutoNum type="arabicPeriod"/>
            </a:pPr>
            <a:r>
              <a:rPr lang="ru-RU" sz="2800" b="1" dirty="0"/>
              <a:t> Изучить содержание урока в учебнике.</a:t>
            </a:r>
          </a:p>
          <a:p>
            <a:pPr>
              <a:buFontTx/>
              <a:buAutoNum type="arabicPeriod"/>
            </a:pPr>
            <a:r>
              <a:rPr lang="ru-RU" sz="2800" b="1" dirty="0"/>
              <a:t> Изучить методические рекомендации авторов УМК.</a:t>
            </a:r>
          </a:p>
          <a:p>
            <a:pPr>
              <a:buFontTx/>
              <a:buAutoNum type="arabicPeriod"/>
            </a:pPr>
            <a:r>
              <a:rPr lang="ru-RU" sz="2800" b="1" dirty="0"/>
              <a:t> Подготовить справочный материал (списки образовательных результатов, УУД, формулировки для обозначения действий учителя и обучающегося).</a:t>
            </a:r>
          </a:p>
          <a:p>
            <a:pPr>
              <a:buFontTx/>
              <a:buAutoNum type="arabicPeriod"/>
            </a:pPr>
            <a:r>
              <a:rPr lang="ru-RU" sz="2800" b="1" dirty="0"/>
              <a:t> Распределить материал по этапам урока, проанализировать целесообразность заданий, упражнений для формирования УУД (по результатам анализа внести возможные изменения).</a:t>
            </a:r>
          </a:p>
        </p:txBody>
      </p:sp>
    </p:spTree>
    <p:extLst>
      <p:ext uri="{BB962C8B-B14F-4D97-AF65-F5344CB8AC3E}">
        <p14:creationId xmlns:p14="http://schemas.microsoft.com/office/powerpoint/2010/main" val="34552965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300" y="88900"/>
          <a:ext cx="887730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650"/>
                <a:gridCol w="44386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Некоторые формулировки для обозначения деятельности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учителя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обучающихся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Осуществляет…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Создает </a:t>
                      </a:r>
                      <a:r>
                        <a:rPr lang="ru-RU" sz="2200" b="1" dirty="0" err="1" smtClean="0"/>
                        <a:t>эмоц</a:t>
                      </a:r>
                      <a:r>
                        <a:rPr lang="ru-RU" sz="2200" b="1" dirty="0" smtClean="0"/>
                        <a:t>. настрой</a:t>
                      </a:r>
                    </a:p>
                    <a:p>
                      <a:pPr algn="l"/>
                      <a:r>
                        <a:rPr lang="ru-RU" sz="2200" b="1" dirty="0" smtClean="0"/>
                        <a:t>Проверяет…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Организует…</a:t>
                      </a:r>
                    </a:p>
                    <a:p>
                      <a:pPr algn="l"/>
                      <a:r>
                        <a:rPr lang="ru-RU" sz="2200" b="1" dirty="0" smtClean="0"/>
                        <a:t>Уточняет…</a:t>
                      </a:r>
                    </a:p>
                    <a:p>
                      <a:pPr algn="l"/>
                      <a:r>
                        <a:rPr lang="ru-RU" sz="2200" b="1" dirty="0" smtClean="0"/>
                        <a:t>Выдвигает проблему</a:t>
                      </a:r>
                    </a:p>
                    <a:p>
                      <a:pPr algn="l"/>
                      <a:r>
                        <a:rPr lang="ru-RU" sz="2200" b="1" dirty="0" smtClean="0"/>
                        <a:t>Напоминает…</a:t>
                      </a:r>
                    </a:p>
                    <a:p>
                      <a:pPr algn="l"/>
                      <a:r>
                        <a:rPr lang="ru-RU" sz="2200" b="1" dirty="0" smtClean="0"/>
                        <a:t>Предлагает…</a:t>
                      </a:r>
                    </a:p>
                    <a:p>
                      <a:pPr algn="l"/>
                      <a:r>
                        <a:rPr lang="ru-RU" sz="2200" b="1" dirty="0" smtClean="0"/>
                        <a:t>Контролирует…</a:t>
                      </a:r>
                    </a:p>
                    <a:p>
                      <a:pPr algn="l"/>
                      <a:r>
                        <a:rPr lang="ru-RU" sz="2200" b="1" dirty="0" smtClean="0"/>
                        <a:t>Побуждает к высказыванию…</a:t>
                      </a:r>
                    </a:p>
                    <a:p>
                      <a:pPr algn="l"/>
                      <a:r>
                        <a:rPr lang="ru-RU" sz="2200" b="1" dirty="0" smtClean="0"/>
                        <a:t>Отмечает…</a:t>
                      </a:r>
                    </a:p>
                    <a:p>
                      <a:pPr algn="l"/>
                      <a:r>
                        <a:rPr lang="ru-RU" sz="2200" b="1" dirty="0" smtClean="0"/>
                        <a:t>Комментирует…</a:t>
                      </a:r>
                    </a:p>
                    <a:p>
                      <a:pPr algn="l"/>
                      <a:r>
                        <a:rPr lang="ru-RU" sz="2200" b="1" dirty="0" smtClean="0"/>
                        <a:t>Подводит…</a:t>
                      </a:r>
                    </a:p>
                    <a:p>
                      <a:pPr algn="l"/>
                      <a:r>
                        <a:rPr lang="ru-RU" sz="2200" b="1" dirty="0" smtClean="0"/>
                        <a:t>Помогает…</a:t>
                      </a:r>
                    </a:p>
                    <a:p>
                      <a:pPr algn="l"/>
                      <a:r>
                        <a:rPr lang="ru-RU" sz="2200" b="1" dirty="0" smtClean="0"/>
                        <a:t>Обеспечивает…</a:t>
                      </a:r>
                    </a:p>
                    <a:p>
                      <a:pPr algn="l"/>
                      <a:r>
                        <a:rPr lang="ru-RU" sz="2200" b="1" dirty="0" smtClean="0"/>
                        <a:t>Акцентирует внимание…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/>
                        <a:t>Записывают…</a:t>
                      </a:r>
                    </a:p>
                    <a:p>
                      <a:pPr algn="l"/>
                      <a:r>
                        <a:rPr lang="ru-RU" sz="2200" b="1" dirty="0" smtClean="0"/>
                        <a:t>Комментируют по очереди…</a:t>
                      </a:r>
                    </a:p>
                    <a:p>
                      <a:pPr algn="l"/>
                      <a:r>
                        <a:rPr lang="ru-RU" sz="2200" b="1" dirty="0" smtClean="0"/>
                        <a:t>Выполняют задание…</a:t>
                      </a:r>
                    </a:p>
                    <a:p>
                      <a:pPr algn="l"/>
                      <a:r>
                        <a:rPr lang="ru-RU" sz="2200" b="1" dirty="0" smtClean="0"/>
                        <a:t>Обосновывают…</a:t>
                      </a:r>
                    </a:p>
                    <a:p>
                      <a:pPr algn="l"/>
                      <a:r>
                        <a:rPr lang="ru-RU" sz="2200" b="1" dirty="0" smtClean="0"/>
                        <a:t>Проговаривают…</a:t>
                      </a:r>
                    </a:p>
                    <a:p>
                      <a:pPr algn="l"/>
                      <a:r>
                        <a:rPr lang="ru-RU" sz="2200" b="1" dirty="0" smtClean="0"/>
                        <a:t>Выделяют (находят, подчеркивают…)</a:t>
                      </a:r>
                    </a:p>
                    <a:p>
                      <a:pPr algn="l"/>
                      <a:r>
                        <a:rPr lang="ru-RU" sz="2200" b="1" dirty="0" smtClean="0"/>
                        <a:t>Составляют схему (таблицу, график…)</a:t>
                      </a:r>
                    </a:p>
                    <a:p>
                      <a:pPr algn="l"/>
                      <a:r>
                        <a:rPr lang="ru-RU" sz="2200" b="1" dirty="0" smtClean="0"/>
                        <a:t>Отвечают на вопросы…</a:t>
                      </a:r>
                    </a:p>
                    <a:p>
                      <a:pPr algn="l"/>
                      <a:r>
                        <a:rPr lang="ru-RU" sz="2200" b="1" dirty="0" smtClean="0"/>
                        <a:t>Выявляют закономерность…</a:t>
                      </a:r>
                    </a:p>
                    <a:p>
                      <a:pPr algn="l"/>
                      <a:r>
                        <a:rPr lang="ru-RU" sz="2200" b="1" dirty="0" smtClean="0"/>
                        <a:t>Анализируют…</a:t>
                      </a:r>
                    </a:p>
                    <a:p>
                      <a:pPr algn="l"/>
                      <a:r>
                        <a:rPr lang="ru-RU" sz="2200" b="1" dirty="0" smtClean="0"/>
                        <a:t>Определяют причины…</a:t>
                      </a:r>
                    </a:p>
                    <a:p>
                      <a:pPr algn="l"/>
                      <a:r>
                        <a:rPr lang="ru-RU" sz="2200" b="1" dirty="0" smtClean="0"/>
                        <a:t>Формулируют</a:t>
                      </a:r>
                      <a:r>
                        <a:rPr lang="ru-RU" sz="2200" b="1" baseline="0" dirty="0" smtClean="0"/>
                        <a:t> выводы…</a:t>
                      </a:r>
                    </a:p>
                    <a:p>
                      <a:pPr algn="l"/>
                      <a:r>
                        <a:rPr lang="ru-RU" sz="2200" b="1" baseline="0" dirty="0" smtClean="0"/>
                        <a:t>Объясняют выбор…</a:t>
                      </a:r>
                    </a:p>
                    <a:p>
                      <a:pPr algn="l"/>
                      <a:r>
                        <a:rPr lang="ru-RU" sz="2200" b="1" baseline="0" dirty="0" smtClean="0"/>
                        <a:t>Сравнивают, классифицируют…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4618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5c8ce1cb9e85b35398cdffd698f8f2808d7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1474</Words>
  <Application>Microsoft Office PowerPoint</Application>
  <PresentationFormat>Экран (4:3)</PresentationFormat>
  <Paragraphs>301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Soho</vt:lpstr>
      <vt:lpstr>Технологическая карта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Клинова Мария Николаевна</cp:lastModifiedBy>
  <cp:revision>42</cp:revision>
  <dcterms:created xsi:type="dcterms:W3CDTF">2014-05-20T18:18:50Z</dcterms:created>
  <dcterms:modified xsi:type="dcterms:W3CDTF">2015-11-16T05:37:40Z</dcterms:modified>
</cp:coreProperties>
</file>