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7"/>
  </p:notesMasterIdLst>
  <p:sldIdLst>
    <p:sldId id="272" r:id="rId2"/>
    <p:sldId id="257" r:id="rId3"/>
    <p:sldId id="258" r:id="rId4"/>
    <p:sldId id="273" r:id="rId5"/>
    <p:sldId id="294" r:id="rId6"/>
    <p:sldId id="299" r:id="rId7"/>
    <p:sldId id="301" r:id="rId8"/>
    <p:sldId id="298" r:id="rId9"/>
    <p:sldId id="274" r:id="rId10"/>
    <p:sldId id="275" r:id="rId11"/>
    <p:sldId id="260" r:id="rId12"/>
    <p:sldId id="300" r:id="rId13"/>
    <p:sldId id="297" r:id="rId14"/>
    <p:sldId id="277" r:id="rId15"/>
    <p:sldId id="296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66"/>
    <a:srgbClr val="00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081D4-36D1-4D01-95AB-310F933664E5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0EDF2-15BE-435E-A8C0-6705673E1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8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EDF2-15BE-435E-A8C0-6705673E172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0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7122131-FB0D-4F53-88A5-A2D0680541A2}" type="datetimeFigureOut">
              <a:rPr lang="ru-RU"/>
              <a:pPr/>
              <a:t>04.06.2016</a:t>
            </a:fld>
            <a:endParaRPr lang="ru-RU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DFADC8-BB55-4334-A9E2-15AF404EB109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3584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76455-B576-4F1F-B444-A3BF3BB90255}" type="datetimeFigureOut">
              <a:rPr lang="ru-RU"/>
              <a:pPr/>
              <a:t>04.06.2016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9FA81-290E-4DE3-8BE7-2914AEE24D3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9E7A0-0086-4731-91D5-AEF563F7E51C}" type="datetimeFigureOut">
              <a:rPr lang="ru-RU"/>
              <a:pPr/>
              <a:t>04.06.2016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E5224-BA07-459C-8E0F-8794680DA7A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69E40D-3555-4EE8-AFD9-E87883042165}" type="datetimeFigureOut">
              <a:rPr lang="ru-RU"/>
              <a:pPr/>
              <a:t>04.06.2016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B339A-CE48-4E92-AD65-F4EB89D0107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304301-EA9D-47F0-B35E-C91BA8078C4E}" type="datetimeFigureOut">
              <a:rPr lang="ru-RU"/>
              <a:pPr/>
              <a:t>04.06.2016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0AAFF-431F-49CA-BA93-EB5C70D9382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1B0EA0-2AA4-4B7D-BA6A-868031BBC577}" type="datetimeFigureOut">
              <a:rPr lang="ru-RU"/>
              <a:pPr/>
              <a:t>04.06.2016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0BC88-29F5-4117-A4DF-C94B5D90BD0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CB5ABE-74BE-4F9A-A3F0-3794C4BFECB2}" type="datetimeFigureOut">
              <a:rPr lang="ru-RU"/>
              <a:pPr/>
              <a:t>04.06.2016</a:t>
            </a:fld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E3254-AB22-4F16-A81D-F137C170216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49AAC3-0597-4576-84F6-A42026390CAF}" type="datetimeFigureOut">
              <a:rPr lang="ru-RU"/>
              <a:pPr/>
              <a:t>04.06.2016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1AF3F-E349-48FA-A08B-18EC10AEF53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F2E9-6142-405B-BB66-4F3C18AD8F42}" type="datetimeFigureOut">
              <a:rPr lang="ru-RU"/>
              <a:pPr/>
              <a:t>04.06.2016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E2400-0C7C-478C-9418-13D4B3F8A8F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A2D42A-A7E3-44B8-B254-6F8171394B6A}" type="datetimeFigureOut">
              <a:rPr lang="ru-RU"/>
              <a:pPr/>
              <a:t>04.06.2016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03F64-F8C5-407B-848A-A18D12EBB64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952E-6F0B-438C-A096-C553B3091B31}" type="datetimeFigureOut">
              <a:rPr lang="ru-RU"/>
              <a:pPr/>
              <a:t>04.06.2016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CC9AF-845B-4C62-86A9-22913A771E5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455DAEB-6178-4E7A-A52B-9F233A95C168}" type="datetimeFigureOut">
              <a:rPr lang="ru-RU"/>
              <a:pPr/>
              <a:t>04.06.2016</a:t>
            </a:fld>
            <a:endParaRPr lang="ru-RU" alt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C27987-1D98-4DBA-9811-5FB84D0BB1A4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3482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hool-collection.edu.r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interneturok.ru/r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lab.net/index.php?option=com_content&amp;view=category&amp;layout=blog&amp;id=57&amp;Itemid=108&amp;limitstart=10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lhimik.r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5.gif"/><Relationship Id="rId2" Type="http://schemas.openxmlformats.org/officeDocument/2006/relationships/image" Target="../media/image2.gif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eg"/><Relationship Id="rId27" Type="http://schemas.openxmlformats.org/officeDocument/2006/relationships/image" Target="../media/image27.png"/><Relationship Id="rId30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85.142.162.119/os11/xmodules/qprint/index.php?proj=EA45D8517ABEB35140D0D83E76F14A4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fcior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360488"/>
            <a:ext cx="8105775" cy="2668587"/>
          </a:xfrm>
        </p:spPr>
        <p:txBody>
          <a:bodyPr/>
          <a:lstStyle/>
          <a:p>
            <a:pPr algn="ctr"/>
            <a:r>
              <a:rPr lang="ru-RU" sz="5400" b="1" dirty="0" smtClean="0"/>
              <a:t>Обзор Интернет-сервисов</a:t>
            </a:r>
            <a:br>
              <a:rPr lang="ru-RU" sz="5400" b="1" dirty="0" smtClean="0"/>
            </a:br>
            <a:r>
              <a:rPr lang="ru-RU" sz="5400" b="1" dirty="0" smtClean="0"/>
              <a:t>для подготовки к ЕГЭ</a:t>
            </a:r>
            <a:endParaRPr lang="ru-RU" sz="5400" b="1" dirty="0"/>
          </a:p>
        </p:txBody>
      </p:sp>
      <p:sp>
        <p:nvSpPr>
          <p:cNvPr id="2" name="Прямоугольник 1"/>
          <p:cNvSpPr/>
          <p:nvPr/>
        </p:nvSpPr>
        <p:spPr>
          <a:xfrm rot="20422014">
            <a:off x="3297685" y="4745155"/>
            <a:ext cx="2573109" cy="774545"/>
          </a:xfrm>
          <a:prstGeom prst="rect">
            <a:avLst/>
          </a:prstGeom>
          <a:ln w="9525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кратко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8972" y="6043820"/>
            <a:ext cx="7634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Клинова М.Н.,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н.с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отдела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СФГОС ИРО ПК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iro.perm.ru/design/images/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866" y="112850"/>
            <a:ext cx="1717705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title-bg-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6"/>
          <a:stretch>
            <a:fillRect/>
          </a:stretch>
        </p:blipFill>
        <p:spPr bwMode="auto">
          <a:xfrm>
            <a:off x="338138" y="1203325"/>
            <a:ext cx="49926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00663" y="384175"/>
            <a:ext cx="3657600" cy="1401763"/>
          </a:xfrm>
        </p:spPr>
        <p:txBody>
          <a:bodyPr anchor="ctr"/>
          <a:lstStyle/>
          <a:p>
            <a:pPr algn="ctr"/>
            <a:r>
              <a:rPr lang="ru-RU" altLang="ru-RU" sz="2400" b="1">
                <a:solidFill>
                  <a:srgbClr val="003A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ЕДИНАЯ КОЛЛЕКЦИЯ </a:t>
            </a:r>
            <a:br>
              <a:rPr lang="ru-RU" altLang="ru-RU" sz="2400" b="1">
                <a:solidFill>
                  <a:srgbClr val="003A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400" b="1">
                <a:solidFill>
                  <a:srgbClr val="003A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ЦИФРОВЫХ ОБРАЗОВАТЕЛЬНЫХ РЕСУРСОВ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0375" y="2441575"/>
            <a:ext cx="8027988" cy="3567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>
                <a:solidFill>
                  <a:srgbClr val="000066"/>
                </a:solidFill>
              </a:rPr>
              <a:t>Создается в ходе проекта «Информатизация системы образования»</a:t>
            </a:r>
          </a:p>
          <a:p>
            <a:pPr>
              <a:lnSpc>
                <a:spcPct val="80000"/>
              </a:lnSpc>
            </a:pPr>
            <a:r>
              <a:rPr lang="ru-RU" altLang="ru-RU" sz="2400" b="1">
                <a:solidFill>
                  <a:srgbClr val="000066"/>
                </a:solidFill>
              </a:rPr>
              <a:t>Коллекция включает в себя разнообразные цифровые образовательные ресурсы, методические материалы, тематические коллекции, инструменты (программные средства) для поддержки учебной деятельности и организации учебного процесса.</a:t>
            </a:r>
          </a:p>
          <a:p>
            <a:pPr>
              <a:lnSpc>
                <a:spcPct val="80000"/>
              </a:lnSpc>
            </a:pPr>
            <a:r>
              <a:rPr lang="ru-RU" altLang="ru-RU" sz="2400" b="1">
                <a:solidFill>
                  <a:srgbClr val="000066"/>
                </a:solidFill>
              </a:rPr>
              <a:t>Единая Коллекция </a:t>
            </a:r>
            <a:r>
              <a:rPr lang="ru-RU" altLang="ru-RU" sz="2400" b="1">
                <a:solidFill>
                  <a:srgbClr val="A50021"/>
                </a:solidFill>
              </a:rPr>
              <a:t>ежедневно</a:t>
            </a:r>
            <a:r>
              <a:rPr lang="ru-RU" altLang="ru-RU" sz="2400" b="1">
                <a:solidFill>
                  <a:srgbClr val="000066"/>
                </a:solidFill>
              </a:rPr>
              <a:t> пополняется новыми цифровыми образовательными ресурсами.</a:t>
            </a:r>
          </a:p>
        </p:txBody>
      </p:sp>
      <p:pic>
        <p:nvPicPr>
          <p:cNvPr id="40965" name="Picture 5" descr="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255588"/>
            <a:ext cx="326231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243138" y="6280150"/>
            <a:ext cx="453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ru-RU" sz="2400" b="1" u="sng" dirty="0">
                <a:solidFill>
                  <a:srgbClr val="0038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hlinkClick r:id="rId4"/>
              </a:rPr>
              <a:t>www.</a:t>
            </a:r>
            <a:r>
              <a:rPr lang="ru-RU" altLang="ru-RU" sz="2400" b="1" u="sng" dirty="0" smtClean="0">
                <a:solidFill>
                  <a:srgbClr val="0038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hlinkClick r:id="rId4"/>
              </a:rPr>
              <a:t>school-collection.edu.ru</a:t>
            </a:r>
            <a:r>
              <a:rPr lang="ru-RU" altLang="ru-RU" sz="2400" b="1" u="sng" dirty="0" smtClean="0">
                <a:solidFill>
                  <a:srgbClr val="0038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endParaRPr lang="ru-RU" altLang="ru-RU" sz="2400" b="1" u="sng" dirty="0">
              <a:solidFill>
                <a:srgbClr val="00387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444500" y="307975"/>
            <a:ext cx="82899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>
                <a:solidFill>
                  <a:srgbClr val="000066"/>
                </a:solidFill>
              </a:rPr>
              <a:t>Единая коллекция ЦОР предлагает в огромном количестве </a:t>
            </a:r>
            <a:r>
              <a:rPr lang="ru-RU" sz="2000" b="1">
                <a:solidFill>
                  <a:srgbClr val="A50021"/>
                </a:solidFill>
              </a:rPr>
              <a:t>видеоопыты </a:t>
            </a:r>
            <a:r>
              <a:rPr lang="ru-RU" sz="2000" b="1">
                <a:solidFill>
                  <a:srgbClr val="000066"/>
                </a:solidFill>
              </a:rPr>
              <a:t>и </a:t>
            </a:r>
            <a:r>
              <a:rPr lang="ru-RU" sz="2000" b="1">
                <a:solidFill>
                  <a:srgbClr val="A50021"/>
                </a:solidFill>
              </a:rPr>
              <a:t>интерактивные опыты</a:t>
            </a:r>
            <a:r>
              <a:rPr lang="ru-RU" sz="2000" b="1">
                <a:solidFill>
                  <a:srgbClr val="000066"/>
                </a:solidFill>
              </a:rPr>
              <a:t>,</a:t>
            </a:r>
            <a:r>
              <a:rPr lang="ru-RU" sz="2000" b="1">
                <a:solidFill>
                  <a:srgbClr val="A50021"/>
                </a:solidFill>
              </a:rPr>
              <a:t> </a:t>
            </a:r>
            <a:r>
              <a:rPr lang="ru-RU" sz="2000" b="1">
                <a:solidFill>
                  <a:srgbClr val="000066"/>
                </a:solidFill>
              </a:rPr>
              <a:t>которые можно использовать при условии отсутствия реактивов. 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 u="sng">
                <a:solidFill>
                  <a:srgbClr val="000066"/>
                </a:solidFill>
              </a:rPr>
              <a:t>Благодаря виртуальной лаборатории: </a:t>
            </a:r>
            <a:br>
              <a:rPr lang="ru-RU" sz="2000" b="1" u="sng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• учитель может сначала показать все этапы практической работы на экране, а затем повторить с натуральными объектами, чтобы ученикам легче было понять методику выполнения сложных практических работ; 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• можно легко повторять правила техники безопасности при работе с различными веществами; 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• можно моделировать новые вещества и предсказывать их свойства, выполняя творческую работу; 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• появилась возможность дистанционного изучения химии детьми, обучающимися индивидуально; 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• химические термины и понятия стали более доступными для школьников.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1672" y="526534"/>
            <a:ext cx="7534820" cy="52322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Образовательный портал InternetUrok.ru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5319" y="6330434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ru-RU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interneturok.ru/ru</a:t>
            </a:r>
            <a:endParaRPr lang="ru-RU" b="1" u="sng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5" y="1159658"/>
            <a:ext cx="8520415" cy="48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09575" y="3109913"/>
            <a:ext cx="83010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90488" algn="l"/>
              </a:tabLst>
            </a:pPr>
            <a:r>
              <a:rPr lang="ru-RU" sz="2000" b="1"/>
              <a:t>Представлены работы по изучению физических и химических свойств, получению и применению металлов и неметаллов, их соединений. Предлагаются опыты по ознакомлению с образцами простых и сложных веществ, минералов и руд, органических веществ, изучению физических и химических свойств некоторых из них. При выполнении отдельных опытов полностью воссоздается объем реальной практической работы и даже больше; при этом требуется описать наблюдения и сделать выводы.</a:t>
            </a: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1" t="30013" r="34245" b="23357"/>
          <a:stretch>
            <a:fillRect/>
          </a:stretch>
        </p:blipFill>
        <p:spPr bwMode="auto">
          <a:xfrm>
            <a:off x="428625" y="254000"/>
            <a:ext cx="38798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4594225" y="576263"/>
            <a:ext cx="41052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Виртуальная образовательная лаборатория </a:t>
            </a:r>
          </a:p>
          <a:p>
            <a:pPr algn="ctr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химии </a:t>
            </a: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VirtuLab</a:t>
            </a:r>
            <a:endParaRPr lang="ru-RU" sz="3200" b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57163" y="617855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www.virtulab.net/index.php?option=com_content&amp;view=category&amp;layout=blog&amp;id=57&amp;Itemid=108&amp;limitstart=10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11096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Добро пожаловать! Вас приветствует АЛХИМИК!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50838" y="2576513"/>
            <a:ext cx="84963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АЛХИМИК - ваш помощник, лоцман в море химических веществ и явлений. Он даст вам полезный совет, ответит на вопрос, удивит экспонатами химической Кунсткамеры, сообщит свежие химические новости.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41313" y="4879975"/>
            <a:ext cx="8424862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>
                <a:latin typeface="Arial" panose="020B0604020202020204" pitchFamily="34" charset="0"/>
              </a:rPr>
              <a:t>АЛХИМИК - это псевдоним, под которым скрывается преподаватель кафедры неорганической химии МИТХТ</a:t>
            </a:r>
            <a:r>
              <a:rPr lang="en-US" altLang="ru-RU">
                <a:latin typeface="Arial" panose="020B0604020202020204" pitchFamily="34" charset="0"/>
              </a:rPr>
              <a:t>,</a:t>
            </a:r>
            <a:r>
              <a:rPr lang="ru-RU" altLang="ru-RU">
                <a:latin typeface="Arial" panose="020B0604020202020204" pitchFamily="34" charset="0"/>
              </a:rPr>
              <a:t> профессор, к.х.н.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altLang="ru-RU">
                <a:latin typeface="Arial" panose="020B0604020202020204" pitchFamily="34" charset="0"/>
              </a:rPr>
              <a:t> </a:t>
            </a:r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Людмила Юрьевна Аликберова</a:t>
            </a:r>
            <a:r>
              <a:rPr lang="ru-RU" altLang="ru-RU" sz="2400">
                <a:latin typeface="Arial" panose="020B0604020202020204" pitchFamily="34" charset="0"/>
              </a:rPr>
              <a:t>.</a:t>
            </a:r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3013" name="Picture 8" descr="top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76238"/>
            <a:ext cx="3887787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9" descr="top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404813"/>
            <a:ext cx="42005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819400" y="6230938"/>
            <a:ext cx="3449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hlinkClick r:id="rId4"/>
              </a:rPr>
              <a:t>http://www.alhimik.ru</a:t>
            </a:r>
            <a:r>
              <a:rPr lang="ru-RU" sz="2400" b="1" dirty="0" smtClean="0">
                <a:solidFill>
                  <a:srgbClr val="000066"/>
                </a:solidFill>
                <a:hlinkClick r:id="rId4"/>
              </a:rPr>
              <a:t>/</a:t>
            </a:r>
            <a:r>
              <a:rPr lang="ru-RU" sz="2400" b="1" dirty="0" smtClean="0">
                <a:solidFill>
                  <a:srgbClr val="000066"/>
                </a:solidFill>
              </a:rPr>
              <a:t> </a:t>
            </a:r>
            <a:endParaRPr lang="ru-RU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7" grpId="0"/>
      <p:bldP spid="1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457200" y="749300"/>
            <a:ext cx="8356600" cy="219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Свободно распространяемые</a:t>
            </a:r>
          </a:p>
          <a:p>
            <a:pPr algn="ctr"/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электронные оболочки </a:t>
            </a:r>
          </a:p>
          <a:p>
            <a:pPr algn="ctr"/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для создания тестов </a:t>
            </a:r>
            <a:endParaRPr lang="ru-RU" sz="2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0100" y="3663434"/>
            <a:ext cx="5008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Тестовая оболочка MyTest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1200" y="4629835"/>
            <a:ext cx="7683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Тестовая оболочка </a:t>
            </a:r>
            <a:r>
              <a:rPr lang="ru-RU" sz="2800" b="1" dirty="0" smtClean="0"/>
              <a:t>«Система </a:t>
            </a:r>
            <a:r>
              <a:rPr lang="ru-RU" sz="2800" b="1" dirty="0"/>
              <a:t>тестирования </a:t>
            </a:r>
            <a:r>
              <a:rPr lang="ru-RU" sz="2800" b="1" dirty="0" smtClean="0"/>
              <a:t>2.3»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55613" y="382588"/>
            <a:ext cx="8342312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ru-RU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ЦОР:</a:t>
            </a:r>
            <a:r>
              <a:rPr lang="ru-RU" sz="32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120000"/>
              </a:lnSpc>
              <a:buClr>
                <a:srgbClr val="009900"/>
              </a:buClr>
              <a:buFont typeface="Wingdings" pitchFamily="2" charset="2"/>
              <a:buChar char="q"/>
            </a:pPr>
            <a:r>
              <a:rPr lang="ru-RU" sz="3200"/>
              <a:t> </a:t>
            </a:r>
            <a:r>
              <a:rPr lang="ru-RU" sz="2800" b="1"/>
              <a:t>Представление учебной информации. </a:t>
            </a:r>
          </a:p>
          <a:p>
            <a:pPr>
              <a:lnSpc>
                <a:spcPct val="120000"/>
              </a:lnSpc>
              <a:buClr>
                <a:srgbClr val="009900"/>
              </a:buClr>
              <a:buFont typeface="Wingdings" pitchFamily="2" charset="2"/>
              <a:buChar char="q"/>
            </a:pPr>
            <a:r>
              <a:rPr lang="ru-RU" sz="2800" b="1"/>
              <a:t> Информационно-справочное обеспечение всех видов занятий.</a:t>
            </a:r>
          </a:p>
          <a:p>
            <a:pPr>
              <a:lnSpc>
                <a:spcPct val="120000"/>
              </a:lnSpc>
              <a:buClr>
                <a:srgbClr val="009900"/>
              </a:buClr>
              <a:buFont typeface="Wingdings" pitchFamily="2" charset="2"/>
              <a:buChar char="q"/>
            </a:pPr>
            <a:r>
              <a:rPr lang="ru-RU" sz="2800" b="1"/>
              <a:t> Моделирование и демонстрация объектов. </a:t>
            </a:r>
          </a:p>
          <a:p>
            <a:pPr>
              <a:lnSpc>
                <a:spcPct val="120000"/>
              </a:lnSpc>
              <a:buClr>
                <a:srgbClr val="009900"/>
              </a:buClr>
              <a:buFont typeface="Wingdings" pitchFamily="2" charset="2"/>
              <a:buChar char="q"/>
            </a:pPr>
            <a:r>
              <a:rPr lang="ru-RU" sz="2800" b="1"/>
              <a:t> Поддержка различных активных форм занятий. </a:t>
            </a:r>
          </a:p>
          <a:p>
            <a:pPr>
              <a:lnSpc>
                <a:spcPct val="120000"/>
              </a:lnSpc>
              <a:buClr>
                <a:srgbClr val="009900"/>
              </a:buClr>
              <a:buFont typeface="Wingdings" pitchFamily="2" charset="2"/>
              <a:buChar char="q"/>
            </a:pPr>
            <a:r>
              <a:rPr lang="ru-RU" sz="2800" b="1"/>
              <a:t> Тренировка навыков и умений различного характера, решение задач.</a:t>
            </a:r>
          </a:p>
          <a:p>
            <a:pPr>
              <a:lnSpc>
                <a:spcPct val="120000"/>
              </a:lnSpc>
              <a:buClr>
                <a:srgbClr val="009900"/>
              </a:buClr>
              <a:buFont typeface="Wingdings" pitchFamily="2" charset="2"/>
              <a:buChar char="q"/>
            </a:pPr>
            <a:r>
              <a:rPr lang="ru-RU" sz="2800" b="1"/>
              <a:t> Контроль и оценка знаний учеников.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481013" y="254000"/>
            <a:ext cx="839470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9900"/>
                </a:solidFill>
              </a:rPr>
              <a:t>ЦОР должны:</a:t>
            </a:r>
          </a:p>
          <a:p>
            <a:pPr>
              <a:lnSpc>
                <a:spcPct val="105000"/>
              </a:lnSpc>
            </a:pPr>
            <a:r>
              <a:rPr lang="ru-RU"/>
              <a:t>- соответствовать нормативным актам МОН РФ; </a:t>
            </a:r>
            <a:br>
              <a:rPr lang="ru-RU"/>
            </a:br>
            <a:r>
              <a:rPr lang="ru-RU"/>
              <a:t>- ориентироваться на современные формы обучения, обеспечивать высокую интерактивность и мультимедийность обучения; </a:t>
            </a:r>
            <a:br>
              <a:rPr lang="ru-RU"/>
            </a:br>
            <a:r>
              <a:rPr lang="ru-RU"/>
              <a:t>- содержать варианты учебного планирования, предполагающего модульную структуру; </a:t>
            </a:r>
            <a:br>
              <a:rPr lang="ru-RU"/>
            </a:br>
            <a:r>
              <a:rPr lang="ru-RU"/>
              <a:t>- превышать по объему соответствующие разделы учебника, не расширяя при этом тематические разделы; </a:t>
            </a:r>
            <a:br>
              <a:rPr lang="ru-RU"/>
            </a:br>
            <a:r>
              <a:rPr lang="ru-RU"/>
              <a:t>- обеспечивать возможность уровневой дифференциации и индивидуализации обучения; </a:t>
            </a:r>
            <a:br>
              <a:rPr lang="ru-RU"/>
            </a:br>
            <a:r>
              <a:rPr lang="ru-RU"/>
              <a:t>- обеспечивать использование как самостоятельной, так и групповой работы; </a:t>
            </a:r>
            <a:br>
              <a:rPr lang="ru-RU"/>
            </a:br>
            <a:r>
              <a:rPr lang="ru-RU"/>
              <a:t>- обеспечивать там, где это методически целесообразно, индивидуальную настройку и сохранение промежуточных результатов работы; </a:t>
            </a:r>
            <a:br>
              <a:rPr lang="ru-RU"/>
            </a:br>
            <a:r>
              <a:rPr lang="ru-RU"/>
              <a:t>- предлагать виды учебной деятельности, ориентирующие ученика на приобретение опыта решения жизненных проблем на основе знаний и умений в рамках данного предмета; </a:t>
            </a:r>
            <a:br>
              <a:rPr lang="ru-RU"/>
            </a:br>
            <a:r>
              <a:rPr lang="ru-RU"/>
              <a:t>- полноценно воспроизводиться на заявленных технических платформах; </a:t>
            </a:r>
            <a:br>
              <a:rPr lang="ru-RU"/>
            </a:br>
            <a:r>
              <a:rPr lang="ru-RU"/>
              <a:t>- иметь там, где это необходимо, встроенную контекстную помощь; </a:t>
            </a:r>
            <a:br>
              <a:rPr lang="ru-RU"/>
            </a:br>
            <a:r>
              <a:rPr lang="ru-RU"/>
              <a:t>- иметь удобный интерфейс.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premia-nom-100x1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5638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3851275" y="5603875"/>
            <a:ext cx="2898775" cy="1195388"/>
            <a:chOff x="2426" y="3530"/>
            <a:chExt cx="1826" cy="753"/>
          </a:xfrm>
        </p:grpSpPr>
        <p:pic>
          <p:nvPicPr>
            <p:cNvPr id="38916" name="Picture 38" descr="peo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" y="3530"/>
              <a:ext cx="1166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7" name="Picture 51" descr="wellcom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4065"/>
              <a:ext cx="182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89" name="Picture 41" descr="wik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14663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33" descr="i5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1069975"/>
            <a:ext cx="149701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7" descr="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2330450"/>
            <a:ext cx="2171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hemnet6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269875"/>
            <a:ext cx="25923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fsio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982788"/>
            <a:ext cx="22034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header_mai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3284538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4005263"/>
            <a:ext cx="25209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logo1-1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5843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znak_xj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7747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best8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284913"/>
            <a:ext cx="11525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est200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667250"/>
            <a:ext cx="51117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 descr="laureat100x1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1482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05" name="Group 57"/>
          <p:cNvGrpSpPr>
            <a:grpSpLocks/>
          </p:cNvGrpSpPr>
          <p:nvPr/>
        </p:nvGrpSpPr>
        <p:grpSpPr bwMode="auto">
          <a:xfrm>
            <a:off x="3670300" y="2017713"/>
            <a:ext cx="2171700" cy="1016000"/>
            <a:chOff x="884" y="1706"/>
            <a:chExt cx="1080" cy="521"/>
          </a:xfrm>
        </p:grpSpPr>
        <p:pic>
          <p:nvPicPr>
            <p:cNvPr id="38934" name="Picture 23" descr="elibr-edu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706"/>
              <a:ext cx="1080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5" name="Picture 25" descr="chem_org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933"/>
              <a:ext cx="108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03" name="Group 55"/>
          <p:cNvGrpSpPr>
            <a:grpSpLocks/>
          </p:cNvGrpSpPr>
          <p:nvPr/>
        </p:nvGrpSpPr>
        <p:grpSpPr bwMode="auto">
          <a:xfrm>
            <a:off x="34925" y="1182688"/>
            <a:ext cx="6408738" cy="679450"/>
            <a:chOff x="22" y="745"/>
            <a:chExt cx="4037" cy="428"/>
          </a:xfrm>
        </p:grpSpPr>
        <p:pic>
          <p:nvPicPr>
            <p:cNvPr id="38937" name="Picture 9" descr="h_slogan24-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745"/>
              <a:ext cx="4037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8" name="Picture 26" descr="h_slogan24-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" y="1071"/>
              <a:ext cx="1644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78" name="Picture 30" descr="head_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4868863"/>
            <a:ext cx="363378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04" name="Group 56"/>
          <p:cNvGrpSpPr>
            <a:grpSpLocks/>
          </p:cNvGrpSpPr>
          <p:nvPr/>
        </p:nvGrpSpPr>
        <p:grpSpPr bwMode="auto">
          <a:xfrm>
            <a:off x="5148263" y="3933825"/>
            <a:ext cx="3887787" cy="1093788"/>
            <a:chOff x="3243" y="2478"/>
            <a:chExt cx="2449" cy="689"/>
          </a:xfrm>
        </p:grpSpPr>
        <p:pic>
          <p:nvPicPr>
            <p:cNvPr id="38941" name="Picture 17" descr="himlogo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478"/>
              <a:ext cx="2443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42" name="Picture 18" descr="logo1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931"/>
              <a:ext cx="1633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82" name="Picture 34" descr="100x10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51577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43" descr="attach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2575"/>
            <a:ext cx="1570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3" name="Picture 45" descr="attach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4076700"/>
            <a:ext cx="13414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5" name="Picture 47" descr="attach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5537200"/>
            <a:ext cx="1143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shapka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226175"/>
            <a:ext cx="395446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 descr="chimzh_color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0847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logo2-10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3375"/>
            <a:ext cx="14192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665163" y="1816100"/>
            <a:ext cx="7939087" cy="2725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Для 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ученика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и учителя…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911448"/>
            <a:ext cx="8664643" cy="4692552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03250" y="458788"/>
            <a:ext cx="8045450" cy="830997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Официальный информационный портал единого государственного экзамена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9719" y="1400561"/>
            <a:ext cx="2919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http://www.ege.edu.ru/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830" y="5308882"/>
            <a:ext cx="8511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85.142.162.119/os11/xmodules/qprint/index.php?proj=EA45D8517ABEB35140D0D83E76F14A41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" r="52333" b="66815"/>
          <a:stretch/>
        </p:blipFill>
        <p:spPr bwMode="auto">
          <a:xfrm>
            <a:off x="384274" y="2328294"/>
            <a:ext cx="8426721" cy="281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273461" y="2982482"/>
            <a:ext cx="3281587" cy="3418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7024" y="377960"/>
            <a:ext cx="81027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ФИПИ, открытый банк заданий ЕГЭ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725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47000" cy="3759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59" y="2595292"/>
            <a:ext cx="7738268" cy="42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125538"/>
            <a:ext cx="8451850" cy="50212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>
                <a:solidFill>
                  <a:srgbClr val="000066"/>
                </a:solidFill>
              </a:rPr>
              <a:t>Сложный многофункциональный комплекс, не имеющий аналогов в сфере образования, разработан в 2006 году</a:t>
            </a:r>
          </a:p>
          <a:p>
            <a:pPr>
              <a:lnSpc>
                <a:spcPct val="80000"/>
              </a:lnSpc>
            </a:pPr>
            <a:r>
              <a:rPr lang="ru-RU" altLang="ru-RU" sz="2400" b="1">
                <a:solidFill>
                  <a:srgbClr val="000066"/>
                </a:solidFill>
              </a:rPr>
              <a:t>Содержит электронные учебные модули трех типов: информационные, практические и контрольные</a:t>
            </a:r>
            <a:endParaRPr lang="ru-RU" altLang="ru-RU" sz="240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400" b="1">
                <a:solidFill>
                  <a:srgbClr val="000066"/>
                </a:solidFill>
              </a:rPr>
              <a:t>Каждый учебный модуль автономен и представляет собой законченный интерактивный мультимедиа продукт, нацеленный на решение определенной учебной задачи. </a:t>
            </a:r>
          </a:p>
          <a:p>
            <a:pPr>
              <a:lnSpc>
                <a:spcPct val="80000"/>
              </a:lnSpc>
            </a:pPr>
            <a:r>
              <a:rPr lang="ru-RU" altLang="ru-RU" sz="2400" b="1">
                <a:solidFill>
                  <a:srgbClr val="000066"/>
                </a:solidFill>
              </a:rPr>
              <a:t>В хранилище размещены и находятся в свободном доступе более 10000 электронных образовательных ресурсов нового поколения</a:t>
            </a:r>
          </a:p>
          <a:p>
            <a:pPr>
              <a:lnSpc>
                <a:spcPct val="80000"/>
              </a:lnSpc>
            </a:pPr>
            <a:r>
              <a:rPr lang="ru-RU" altLang="ru-RU" sz="2400" b="1">
                <a:solidFill>
                  <a:srgbClr val="000066"/>
                </a:solidFill>
              </a:rPr>
              <a:t>Информационные модули содержат разноуровневую информацию, начиная от базового до профильного и углубленного уровней.</a:t>
            </a:r>
            <a:r>
              <a:rPr lang="ru-RU" altLang="ru-RU" sz="24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2833688" y="6230938"/>
            <a:ext cx="3348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b="1" u="sng" dirty="0" smtClean="0">
                <a:solidFill>
                  <a:srgbClr val="0046AC"/>
                </a:solidFill>
                <a:hlinkClick r:id="rId2"/>
              </a:rPr>
              <a:t>www.fcior.edu.ru</a:t>
            </a:r>
            <a:endParaRPr lang="ru-RU" altLang="ru-RU" sz="2800" b="1" u="sng" dirty="0">
              <a:solidFill>
                <a:srgbClr val="0046AC"/>
              </a:solidFill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835150" y="115888"/>
            <a:ext cx="7129463" cy="822325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ФЕДЕРАЛЬНЫЙ ЦЕНТР ИНФОРМАЦИОННЫХ ОБРАЗОВАТЕЛЬНЫХ РЕСУРСОВ</a:t>
            </a:r>
          </a:p>
        </p:txBody>
      </p:sp>
      <p:pic>
        <p:nvPicPr>
          <p:cNvPr id="39941" name="Picture 17" descr="d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8" descr="d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21"/>
          <p:cNvSpPr txBox="1">
            <a:spLocks noChangeArrowheads="1"/>
          </p:cNvSpPr>
          <p:nvPr/>
        </p:nvSpPr>
        <p:spPr bwMode="auto">
          <a:xfrm>
            <a:off x="611188" y="188913"/>
            <a:ext cx="777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b="1"/>
          </a:p>
        </p:txBody>
      </p:sp>
      <p:pic>
        <p:nvPicPr>
          <p:cNvPr id="39944" name="Picture 22" descr="logo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5888"/>
            <a:ext cx="17287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2ad76f2f948b2bfabc5136ab4645e8c9fb0bf38"/>
</p:tagLst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370</TotalTime>
  <Words>414</Words>
  <Application>Microsoft Office PowerPoint</Application>
  <PresentationFormat>Экран (4:3)</PresentationFormat>
  <Paragraphs>48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Край</vt:lpstr>
      <vt:lpstr>Обзор Интернет-сервисов для подготовки к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ЕДИНАЯ КОЛЛЕКЦИЯ  ЦИФРОВЫХ ОБРАЗОВАТЕЛЬНЫХ РЕСУРСОВ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Клинова</dc:creator>
  <cp:lastModifiedBy>Клинова Мария Николаевна</cp:lastModifiedBy>
  <cp:revision>16</cp:revision>
  <dcterms:created xsi:type="dcterms:W3CDTF">2014-06-08T20:37:22Z</dcterms:created>
  <dcterms:modified xsi:type="dcterms:W3CDTF">2016-06-04T05:28:16Z</dcterms:modified>
</cp:coreProperties>
</file>