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285" r:id="rId3"/>
    <p:sldId id="286" r:id="rId4"/>
    <p:sldId id="335" r:id="rId5"/>
    <p:sldId id="334" r:id="rId6"/>
    <p:sldId id="333" r:id="rId7"/>
    <p:sldId id="332" r:id="rId8"/>
    <p:sldId id="331" r:id="rId9"/>
    <p:sldId id="330" r:id="rId10"/>
    <p:sldId id="329" r:id="rId11"/>
    <p:sldId id="32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15683"/>
    <a:srgbClr val="FFFFCC"/>
    <a:srgbClr val="EDEEC4"/>
    <a:srgbClr val="F1FC8C"/>
    <a:srgbClr val="FFE389"/>
    <a:srgbClr val="2540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25" autoAdjust="0"/>
  </p:normalViewPr>
  <p:slideViewPr>
    <p:cSldViewPr>
      <p:cViewPr>
        <p:scale>
          <a:sx n="60" d="100"/>
          <a:sy n="60" d="100"/>
        </p:scale>
        <p:origin x="-143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8B61-E467-4F64-B3D9-70607D50D1A3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F100-80BB-4857-AB6D-5558A49E3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4534F-2F54-4C84-BBD0-1EC219966CB8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41E3-084F-496E-AC51-9A2382EE4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216C-F8A1-4AAD-94B9-AA66CD3D71E1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916-1372-475C-AE13-CBC36D72F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E138-7621-4BBC-A300-DCCFBD81879B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66E4-16D5-411C-8FF5-1469A0D86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E01-3A52-4AF6-8F68-6EE9CC5BA385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0318-D5FF-4700-A977-17EC2867F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8ABB-E431-498D-B70C-E9E9A6821C50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5285-4D8F-4A5A-ACFF-CDDAF1E62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14A2-0E69-425D-B34A-BC971213C467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DEE7-14D2-4160-AAC9-E7242A131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D026-2A47-4D07-9F89-309553FA81F5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8B78-010A-4485-B73C-B825CDD86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C5A3-333A-4839-BECD-47B783A9F272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83BC2-0F54-4187-9916-15C923863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698-60C3-43A5-9D1B-6E64AB583B02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DB31F-7ADB-418C-B8EE-A99AC7671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833A-DB5B-458A-AE8B-B45C0453F722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63CA-CCDF-4664-BF0F-CC8EC2465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CA226D-006D-469C-81CC-AE0D397F0195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B60D03-4268-4C34-A421-4E6C9A3F9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4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3870325"/>
            <a:ext cx="4968875" cy="2079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Муниципалитет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«Городской округ – город Кудымкар»</a:t>
            </a:r>
            <a:r>
              <a:rPr lang="ru-RU" altLang="ru-RU" sz="2000" dirty="0">
                <a:solidFill>
                  <a:schemeClr val="tx1"/>
                </a:solidFill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 ОО:  МАУДО «ДЮЦ «Радуга» г. Кудымкара,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тьютор</a:t>
            </a:r>
            <a:r>
              <a:rPr lang="ru-RU" altLang="ru-RU" sz="2000" dirty="0">
                <a:solidFill>
                  <a:schemeClr val="tx1"/>
                </a:solidFill>
              </a:rPr>
              <a:t> - </a:t>
            </a:r>
            <a:r>
              <a:rPr lang="ru-RU" altLang="ru-RU" sz="2000" dirty="0" err="1">
                <a:solidFill>
                  <a:schemeClr val="tx1"/>
                </a:solidFill>
              </a:rPr>
              <a:t>андрагог</a:t>
            </a:r>
            <a:r>
              <a:rPr lang="ru-RU" altLang="ru-RU" sz="2000" dirty="0">
                <a:solidFill>
                  <a:schemeClr val="tx1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Климова Татьяна Леонидовна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03338" y="1103313"/>
            <a:ext cx="720090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201795" algn="l"/>
              </a:tabLst>
              <a:defRPr/>
            </a:pPr>
            <a:r>
              <a:rPr lang="ru-RU" sz="3200" b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/>
            </a:r>
            <a:br>
              <a:rPr lang="ru-RU" sz="3200" b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sz="28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Проект программы стажировки</a:t>
            </a:r>
            <a:r>
              <a:rPr lang="ru-RU" sz="3200" b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/>
            </a:r>
            <a:br>
              <a:rPr lang="ru-RU" sz="3200" b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endParaRPr lang="ru-RU" sz="2000" dirty="0"/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201795" algn="l"/>
              </a:tabLst>
              <a:defRPr/>
            </a:pPr>
            <a:endParaRPr lang="ru-RU" sz="2000" dirty="0"/>
          </a:p>
        </p:txBody>
      </p:sp>
      <p:sp>
        <p:nvSpPr>
          <p:cNvPr id="13318" name="Прямоугольник 2"/>
          <p:cNvSpPr>
            <a:spLocks noChangeArrowheads="1"/>
          </p:cNvSpPr>
          <p:nvPr/>
        </p:nvSpPr>
        <p:spPr bwMode="auto">
          <a:xfrm>
            <a:off x="1979613" y="1700213"/>
            <a:ext cx="51847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420052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03338" y="2090738"/>
            <a:ext cx="7085012" cy="162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электронного образовательного ресурса для обучения детей с ОВЗ в учреждении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0025" y="889000"/>
            <a:ext cx="6840538" cy="86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 - территория успеха, где </a:t>
            </a:r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успешен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0025" y="1800225"/>
            <a:ext cx="6840538" cy="43211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2534" name="Picture 3" descr="F:\ФОТО ДЕТИ С ОВЗ\фотки детей с овз\IMG_1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7625" y="1838325"/>
            <a:ext cx="30099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5" descr="F:\ФОТО ДЕТИ С ОВЗ\фотки детей с овз\IMG_11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2013" y="3870325"/>
            <a:ext cx="2000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4" descr="F:\ФОТО ДЕТИ С ОВЗ\фотки детей с овз\IMG_11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0050" y="4357688"/>
            <a:ext cx="2305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6" descr="F:\ФОТО ДЕТИ С ОВЗ\Конкурсы с детьми с ОВЗ\Наша дружная семья г. Пермь\mINxTLKgyd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2288" y="1960563"/>
            <a:ext cx="259238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450" y="1412875"/>
            <a:ext cx="7200900" cy="3960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Успехов! Творчества! Профессионализма!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 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Picture 2" descr="C:\Users\Методист\Desktop\Рабочий стол 2015-16\шаблоны презентаций\сентябр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29450"/>
          </a:xfrm>
        </p:spPr>
      </p:pic>
      <p:sp>
        <p:nvSpPr>
          <p:cNvPr id="4" name="Прямоугольник 3"/>
          <p:cNvSpPr/>
          <p:nvPr/>
        </p:nvSpPr>
        <p:spPr>
          <a:xfrm>
            <a:off x="1187450" y="1557338"/>
            <a:ext cx="6985000" cy="5770562"/>
          </a:xfrm>
          <a:prstGeom prst="rect">
            <a:avLst/>
          </a:prstGeom>
          <a:solidFill>
            <a:srgbClr val="FFE389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dirty="0">
                <a:latin typeface="+mn-lt"/>
              </a:rPr>
              <a:t>Виды </a:t>
            </a:r>
            <a:r>
              <a:rPr lang="ru-RU" altLang="ru-RU" sz="3200" dirty="0">
                <a:latin typeface="+mn-lt"/>
              </a:rPr>
              <a:t>деятельности </a:t>
            </a:r>
            <a:r>
              <a:rPr lang="ru-RU" altLang="ru-RU" sz="3200" dirty="0">
                <a:latin typeface="+mn-lt"/>
              </a:rPr>
              <a:t>со стажерами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практические занятия;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- теоретические занятия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пробы;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р</a:t>
            </a:r>
            <a:r>
              <a:rPr lang="ru-RU" altLang="ru-RU" sz="2000" dirty="0">
                <a:latin typeface="+mn-lt"/>
              </a:rPr>
              <a:t>абота с документацией;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консультации;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 встречи;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м</a:t>
            </a:r>
            <a:r>
              <a:rPr lang="ru-RU" altLang="ru-RU" sz="2000" dirty="0">
                <a:latin typeface="+mn-lt"/>
              </a:rPr>
              <a:t>етодические рекомендации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с</a:t>
            </a:r>
            <a:r>
              <a:rPr lang="ru-RU" altLang="ru-RU" sz="2000" dirty="0">
                <a:latin typeface="+mn-lt"/>
              </a:rPr>
              <a:t>обственные исследования;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к</a:t>
            </a:r>
            <a:r>
              <a:rPr lang="ru-RU" altLang="ru-RU" sz="2000" dirty="0">
                <a:latin typeface="+mn-lt"/>
              </a:rPr>
              <a:t>руглые столы;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м</a:t>
            </a:r>
            <a:r>
              <a:rPr lang="ru-RU" altLang="ru-RU" sz="2000" dirty="0">
                <a:latin typeface="+mn-lt"/>
              </a:rPr>
              <a:t>астер – классы </a:t>
            </a:r>
            <a:r>
              <a:rPr lang="ru-RU" altLang="ru-RU" sz="2000" dirty="0" err="1">
                <a:latin typeface="+mn-lt"/>
              </a:rPr>
              <a:t>тьютора</a:t>
            </a:r>
            <a:r>
              <a:rPr lang="ru-RU" altLang="ru-RU" sz="2000" dirty="0">
                <a:latin typeface="+mn-lt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>
                <a:latin typeface="+mn-lt"/>
              </a:rPr>
              <a:t>открытые занятия стажирующих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 err="1">
                <a:latin typeface="+mn-lt"/>
              </a:rPr>
              <a:t>ся</a:t>
            </a:r>
            <a:r>
              <a:rPr lang="ru-RU" altLang="ru-RU" sz="2000" dirty="0">
                <a:latin typeface="+mn-lt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з</a:t>
            </a:r>
            <a:r>
              <a:rPr lang="ru-RU" altLang="ru-RU" sz="2000" dirty="0">
                <a:latin typeface="+mn-lt"/>
              </a:rPr>
              <a:t>аполнение оценочных листов;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д</a:t>
            </a:r>
            <a:r>
              <a:rPr lang="ru-RU" altLang="ru-RU" sz="2000" dirty="0">
                <a:latin typeface="+mn-lt"/>
              </a:rPr>
              <a:t>еловые игры;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2000" dirty="0">
                <a:latin typeface="+mn-lt"/>
              </a:rPr>
              <a:t>э</a:t>
            </a:r>
            <a:r>
              <a:rPr lang="ru-RU" altLang="ru-RU" sz="2000" dirty="0">
                <a:latin typeface="+mn-lt"/>
              </a:rPr>
              <a:t>кспресс -опросы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altLang="ru-RU" sz="20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6375" y="260350"/>
            <a:ext cx="7056438" cy="5976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характеристика программы стажировки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Актуальность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Сочетание очного и электронного обучения  позволяет качественно изменить образовательный процесс, персонализировать образовательную деятельность каждого ученика с учётом его познавательных потребностей и физических возможностей.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Дети получают возможность не прерывать обучение по дополнительной общеразвивающей программе, находясь, например, в другом городе или дома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Программа стажировки по теме «Разработка ЭОР для обучения детей с ОВЗ в учреждениях дополнительного образования» предусматривает: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- приобретение знаний и умений по  разработке занятий в рамках ЭОР;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- непосредственное участие в планировании занятия;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- самостоятельную теоретическую подготовку;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- работу с технической, нормативной и другой документацией;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- особенности организации электронного обучения детей с ОВЗ;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- участие в занятиях, деловых играх, мастер-классах.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Стажировка предполагает работу в течении 3 х дней, продолжительностью - 24 часа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8738" y="1484313"/>
            <a:ext cx="7129462" cy="3673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 стажировки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теоретического и  практического освоения педагогами  алгоритма действий по разработке ЭОР для обучения детей с ОВЗ на примере  электронного модуля «Льняные обереги  на счастье»  по адаптированной дополнительной общеобразовательной  общеразвивающей программе «Флористика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350" y="1341438"/>
            <a:ext cx="6840538" cy="45354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Цель и задачи стажировки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Организовать  методическое сопровождение педагогов по разработке занятия в электронном образовательном ресурсе для обучения  детей с ОВЗ. 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Задачи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1. Знакомство педагогов с методическими рекомендациями по разработке ЭОР в дополнительном образовании.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Теоретическая  и практическая разработка  занятия в электронном образовательном ресурсе для обучения детей с ОВЗ по своей общеразвивающей программе.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Повышение мотивации  педагогов к активному использованию дистанционных технологий в образовательном процессе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350" y="333375"/>
            <a:ext cx="7129463" cy="5256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стажировки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Стажеры узнают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инновационные подходы и требования к разработке ЭОР;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преимущества и недостатки дистанционных технологий, электронной формы обучения;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особенности ЭОР для детей с ОВЗ;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алгоритм действий по разработке ЭОР для обучения детей с ОВЗ.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Приобретут опыт и научатся: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проектировать занятия (дидактические материалы, технологические карты…) в ЭОР для детей с ОВЗ;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создавать часть электронного ресурса по конкретной теме.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0213" y="549275"/>
            <a:ext cx="6840537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стажировки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2275" y="1628775"/>
            <a:ext cx="6840538" cy="4032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2275" y="1266825"/>
          <a:ext cx="6840538" cy="4394200"/>
        </p:xfrm>
        <a:graphic>
          <a:graphicData uri="http://schemas.openxmlformats.org/drawingml/2006/table">
            <a:tbl>
              <a:tblPr/>
              <a:tblGrid>
                <a:gridCol w="2514945"/>
                <a:gridCol w="1349483"/>
                <a:gridCol w="2976332"/>
              </a:tblGrid>
              <a:tr h="630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работы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27.01.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часов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программой стажировки, ПМО, адаптированной  дополнительной общеобразовательной общеразвивающей программой,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 и  методическими рекомендациями по разработке ЭОР.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  работа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часов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Самостоятельная работа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часов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рефлексия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813" y="836613"/>
            <a:ext cx="6985000" cy="1296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 методы взаимодействия с педагогами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813" y="2133600"/>
            <a:ext cx="6985000" cy="3455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 или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диспут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«Мозговой штурм»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–диалог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 «Первое впечатление»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 – тестирование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гостиная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 – панорама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Picture 4" descr="C:\Users\Методист\Desktop\Рабочий стол 2015-16\шаблоны презентаций\сентяб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-20638"/>
            <a:ext cx="9539287" cy="6858001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132138" y="35004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2275" y="692150"/>
            <a:ext cx="6840538" cy="1223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Методическое, материально-техническое обеспечение стажировки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2275" y="1916113"/>
            <a:ext cx="6840538" cy="43211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методическое обеспечение: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Адаптированная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  естественно – научной направленности «Флористика», 2015 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ЭОР «Льняные обереги на счастье», 2016 г.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 по разработке электронного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для системы электронно- дистанционного  обучения в МАУДО ДЮЦ «Радуга» г. Кудымкара, 2015 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 технические условия: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Компьютер, наличие интернета, технологические карты.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1638</TotalTime>
  <Words>464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lector</cp:lastModifiedBy>
  <cp:revision>146</cp:revision>
  <cp:lastPrinted>2016-10-04T01:01:13Z</cp:lastPrinted>
  <dcterms:created xsi:type="dcterms:W3CDTF">2016-09-27T04:25:36Z</dcterms:created>
  <dcterms:modified xsi:type="dcterms:W3CDTF">2016-10-05T05:17:11Z</dcterms:modified>
</cp:coreProperties>
</file>