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76" r:id="rId2"/>
    <p:sldId id="301" r:id="rId3"/>
    <p:sldId id="273" r:id="rId4"/>
    <p:sldId id="305" r:id="rId5"/>
    <p:sldId id="306" r:id="rId6"/>
    <p:sldId id="308" r:id="rId7"/>
    <p:sldId id="307" r:id="rId8"/>
    <p:sldId id="288" r:id="rId9"/>
    <p:sldId id="289" r:id="rId10"/>
    <p:sldId id="290" r:id="rId11"/>
    <p:sldId id="303" r:id="rId12"/>
    <p:sldId id="292" r:id="rId13"/>
    <p:sldId id="297" r:id="rId14"/>
    <p:sldId id="294" r:id="rId15"/>
    <p:sldId id="302" r:id="rId16"/>
    <p:sldId id="298" r:id="rId17"/>
    <p:sldId id="309" r:id="rId18"/>
    <p:sldId id="299" r:id="rId19"/>
    <p:sldId id="296" r:id="rId20"/>
    <p:sldId id="304" r:id="rId21"/>
    <p:sldId id="310" r:id="rId22"/>
    <p:sldId id="286" r:id="rId2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F0C8F-9735-4679-9AFA-0B5D1B1198A4}" type="datetimeFigureOut">
              <a:rPr lang="ru-RU" smtClean="0"/>
              <a:t>01.06.2017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34CDE-953E-46CD-ADE8-9EEFD301F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181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0A197-B65F-4BAD-984F-E7427F185A04}" type="datetimeFigureOut">
              <a:rPr lang="ru-RU" smtClean="0"/>
              <a:t>01.06.2017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80B4-FB01-4D6C-90BA-D03D5D53A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86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0A197-B65F-4BAD-984F-E7427F185A04}" type="datetimeFigureOut">
              <a:rPr lang="ru-RU" smtClean="0"/>
              <a:t>01.06.2017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80B4-FB01-4D6C-90BA-D03D5D53A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14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0A197-B65F-4BAD-984F-E7427F185A04}" type="datetimeFigureOut">
              <a:rPr lang="ru-RU" smtClean="0"/>
              <a:t>01.06.2017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80B4-FB01-4D6C-90BA-D03D5D53A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65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0A197-B65F-4BAD-984F-E7427F185A04}" type="datetimeFigureOut">
              <a:rPr lang="ru-RU" smtClean="0"/>
              <a:t>01.06.2017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80B4-FB01-4D6C-90BA-D03D5D53A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07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0A197-B65F-4BAD-984F-E7427F185A04}" type="datetimeFigureOut">
              <a:rPr lang="ru-RU" smtClean="0"/>
              <a:t>01.06.2017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80B4-FB01-4D6C-90BA-D03D5D53A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86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0A197-B65F-4BAD-984F-E7427F185A04}" type="datetimeFigureOut">
              <a:rPr lang="ru-RU" smtClean="0"/>
              <a:t>01.06.2017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80B4-FB01-4D6C-90BA-D03D5D53A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54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0A197-B65F-4BAD-984F-E7427F185A04}" type="datetimeFigureOut">
              <a:rPr lang="ru-RU" smtClean="0"/>
              <a:t>01.06.2017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80B4-FB01-4D6C-90BA-D03D5D53A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57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0A197-B65F-4BAD-984F-E7427F185A04}" type="datetimeFigureOut">
              <a:rPr lang="ru-RU" smtClean="0"/>
              <a:t>01.06.2017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80B4-FB01-4D6C-90BA-D03D5D53A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65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0A197-B65F-4BAD-984F-E7427F185A04}" type="datetimeFigureOut">
              <a:rPr lang="ru-RU" smtClean="0"/>
              <a:t>01.06.2017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80B4-FB01-4D6C-90BA-D03D5D53A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58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0A197-B65F-4BAD-984F-E7427F185A04}" type="datetimeFigureOut">
              <a:rPr lang="ru-RU" smtClean="0"/>
              <a:t>01.06.2017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80B4-FB01-4D6C-90BA-D03D5D53A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73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0A197-B65F-4BAD-984F-E7427F185A04}" type="datetimeFigureOut">
              <a:rPr lang="ru-RU" smtClean="0"/>
              <a:t>01.06.2017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80B4-FB01-4D6C-90BA-D03D5D53A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02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0A197-B65F-4BAD-984F-E7427F185A04}" type="datetimeFigureOut">
              <a:rPr lang="ru-RU" smtClean="0"/>
              <a:t>01.06.2017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080B4-FB01-4D6C-90BA-D03D5D53A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82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rklin72@mail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marklin72@mail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348" y="191589"/>
            <a:ext cx="4743715" cy="221832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350298" y="5308615"/>
            <a:ext cx="647983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М.Н. Клинова, научный сотрудник отдела сопровождения ФГОС </a:t>
            </a:r>
            <a:r>
              <a:rPr lang="en-US" sz="2800" b="1" cap="none" spc="0" dirty="0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/>
                <a:hlinkClick r:id="rId3"/>
              </a:rPr>
              <a:t>marklin72@mail.ru</a:t>
            </a:r>
            <a:r>
              <a:rPr lang="en-US" sz="2800" b="1" cap="none" spc="0" dirty="0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  <a:endParaRPr lang="ru-RU" sz="2800" b="1" cap="none" spc="0" dirty="0">
              <a:ln w="12700" cmpd="sng">
                <a:solidFill>
                  <a:srgbClr val="002060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1256" y="2561394"/>
            <a:ext cx="8665029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Особенности выполнения </a:t>
            </a:r>
          </a:p>
          <a:p>
            <a:pPr algn="ctr"/>
            <a:r>
              <a:rPr lang="ru-RU" sz="3600" b="1" cap="none" spc="0" dirty="0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и оформления </a:t>
            </a:r>
            <a:r>
              <a:rPr lang="ru-RU" sz="3600" b="1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</a:rPr>
              <a:t>заданий </a:t>
            </a:r>
            <a:endParaRPr lang="ru-RU" sz="3600" b="1" dirty="0" smtClean="0">
              <a:ln w="12700" cmpd="sng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</a:endParaRPr>
          </a:p>
          <a:p>
            <a:pPr algn="ctr"/>
            <a:r>
              <a:rPr lang="ru-RU" sz="3600" b="1" dirty="0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</a:rPr>
              <a:t>2 части </a:t>
            </a:r>
            <a:r>
              <a:rPr lang="ru-RU" sz="3600" b="1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</a:rPr>
              <a:t>КИМ </a:t>
            </a:r>
            <a:r>
              <a:rPr lang="ru-RU" sz="3600" b="1" cap="none" spc="0" dirty="0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ОГЭ-2017 по </a:t>
            </a:r>
            <a:r>
              <a:rPr lang="ru-RU" sz="3600" b="1" cap="none" spc="0" dirty="0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химии – </a:t>
            </a:r>
          </a:p>
          <a:p>
            <a:pPr algn="ctr"/>
            <a:r>
              <a:rPr lang="ru-RU" sz="3600" b="1" cap="none" spc="0" dirty="0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на примере работ выпускников </a:t>
            </a:r>
            <a:endParaRPr lang="ru-RU" sz="3600" b="1" cap="none" spc="0" dirty="0" smtClean="0">
              <a:ln w="12700" cmpd="sng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/>
            </a:endParaRPr>
          </a:p>
          <a:p>
            <a:pPr algn="ctr"/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Задание № 21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23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934" y="185906"/>
            <a:ext cx="7144460" cy="47344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5463" y="4990661"/>
            <a:ext cx="8839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C00000"/>
                </a:solidFill>
              </a:rPr>
              <a:t>За уравнение реакции – 1 балл; арифметическая ошибка при расчете количества вещества хлорида бария - 0 баллов за второй критерий; 1 балл за третий компонент ответа (не смотря на ошибочное вводное данное, логика вычисления массы показана правильно).</a:t>
            </a:r>
            <a:endParaRPr lang="ru-RU" sz="2200" dirty="0">
              <a:solidFill>
                <a:srgbClr val="C00000"/>
              </a:solidFill>
            </a:endParaRP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8133806" y="400587"/>
            <a:ext cx="19158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8325394" y="1366577"/>
            <a:ext cx="191588" cy="237308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8475154" y="3809989"/>
            <a:ext cx="222991" cy="107551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92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119" y="190979"/>
            <a:ext cx="7061512" cy="49701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509" y="5161148"/>
            <a:ext cx="84647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Только за уравнение реакции 1 балл; все остальные расчеты неверны, за них 0 баллов (не учтена указанная концентрация раствора, кроме того, допущена арифметическая ошибка в вычислении)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74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32" y="279081"/>
            <a:ext cx="8165989" cy="24554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733" y="3814354"/>
            <a:ext cx="8039895" cy="26648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10445" y="2426657"/>
            <a:ext cx="4833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1 балл – за уравнение реакции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0444" y="5827354"/>
            <a:ext cx="4833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0 баллов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1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325" y="212822"/>
            <a:ext cx="7157606" cy="46813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5131" y="4894217"/>
            <a:ext cx="87259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Только 1 балл – за уравнение реакции;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ошибки и недочеты:</a:t>
            </a:r>
            <a:r>
              <a:rPr lang="ru-RU" sz="2400" dirty="0" smtClean="0">
                <a:solidFill>
                  <a:srgbClr val="C00000"/>
                </a:solidFill>
              </a:rPr>
              <a:t> ненужное округление массовой доли; количество вещества сульфата бария вычислено ошибочно: масса взята хлорида бария, а молярная масса – сульфата бария…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91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4" y="280171"/>
            <a:ext cx="7542439" cy="44758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1885" y="5013103"/>
            <a:ext cx="84124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3 балла за решение.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Но в ответе задачи лучше не округлять полученное число до целого, если нет такого требования (а в данном задании его нет)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37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774" y="1216751"/>
            <a:ext cx="7876329" cy="29111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0" y="4926018"/>
            <a:ext cx="4833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0 баллов – нет верных элементов ответа в решении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75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579" y="719955"/>
            <a:ext cx="7325047" cy="39826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2033" y="4986978"/>
            <a:ext cx="80641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0 баллов (уравнение составлено неверно, неверно вычислена молярная масса хлорида бария и, следовательно, неверно </a:t>
            </a:r>
            <a:r>
              <a:rPr lang="ru-RU" sz="2400" dirty="0">
                <a:solidFill>
                  <a:srgbClr val="C00000"/>
                </a:solidFill>
              </a:rPr>
              <a:t>составлена </a:t>
            </a:r>
            <a:r>
              <a:rPr lang="ru-RU" sz="2400" dirty="0" smtClean="0">
                <a:solidFill>
                  <a:srgbClr val="C00000"/>
                </a:solidFill>
              </a:rPr>
              <a:t>и решена пропорция)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98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177" y="188004"/>
            <a:ext cx="8398394" cy="642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88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547" y="583882"/>
            <a:ext cx="7765643" cy="43016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1494" y="5387572"/>
            <a:ext cx="7567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3 балла, все элементы приведенного ответа верны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83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71" y="1810472"/>
            <a:ext cx="8305012" cy="32143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1494" y="5387572"/>
            <a:ext cx="7567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0 баллов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97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6391" y="1115762"/>
            <a:ext cx="820347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Решение задач </a:t>
            </a: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– </a:t>
            </a: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практическое искусство, подобное плаванию, катанию на лыжах или игре на фортепиано; научиться ему можно только подражая образцам и постоянно практикуясь.</a:t>
            </a:r>
          </a:p>
          <a:p>
            <a:pPr algn="r"/>
            <a:endParaRPr lang="ru-RU" sz="36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r"/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</a:t>
            </a: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 Пойа</a:t>
            </a:r>
          </a:p>
        </p:txBody>
      </p:sp>
    </p:spTree>
    <p:extLst>
      <p:ext uri="{BB962C8B-B14F-4D97-AF65-F5344CB8AC3E}">
        <p14:creationId xmlns:p14="http://schemas.microsoft.com/office/powerpoint/2010/main" val="358950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56" y="1272402"/>
            <a:ext cx="8038596" cy="36914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46811" y="5561743"/>
            <a:ext cx="5108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0 баллов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36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512" y="180654"/>
            <a:ext cx="8499562" cy="37548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400" b="1" dirty="0" smtClean="0">
                <a:ln w="95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Практика последних лет </a:t>
            </a:r>
            <a:r>
              <a:rPr lang="ru-RU" sz="3400" b="1" dirty="0" smtClean="0">
                <a:ln w="95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объективно </a:t>
            </a:r>
            <a:r>
              <a:rPr lang="ru-RU" sz="3400" b="1" dirty="0" smtClean="0">
                <a:ln w="95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показывает, что задачи, в которых дан или необходимо найти объем газообразных веществ, решаются выпускниками ХУЖЕ, чем задачи, </a:t>
            </a:r>
          </a:p>
          <a:p>
            <a:pPr algn="ctr"/>
            <a:r>
              <a:rPr lang="ru-RU" sz="3400" b="1" dirty="0" smtClean="0">
                <a:ln w="95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в которых не требуется применение газовых законов.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4473" y="4144533"/>
            <a:ext cx="849956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Вывод простой: включаем задачи </a:t>
            </a:r>
          </a:p>
          <a:p>
            <a:pPr algn="ctr"/>
            <a:r>
              <a:rPr lang="ru-RU" sz="3600" b="1" cap="none" spc="0" dirty="0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с газовыми законами в учебный процесс на равных условиях </a:t>
            </a:r>
          </a:p>
          <a:p>
            <a:pPr algn="ctr"/>
            <a:r>
              <a:rPr lang="ru-RU" sz="3600" b="1" cap="none" spc="0" dirty="0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с другими видами задач!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18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026" y="469419"/>
            <a:ext cx="4743715" cy="221832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558145" y="4812229"/>
            <a:ext cx="816864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Контакты, по которым можно обращаться:</a:t>
            </a:r>
          </a:p>
          <a:p>
            <a:pPr algn="ctr"/>
            <a:r>
              <a:rPr lang="ru-RU" sz="2800" b="1" cap="none" spc="0" dirty="0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Мария Николаевна Клинова</a:t>
            </a:r>
          </a:p>
          <a:p>
            <a:pPr algn="ctr"/>
            <a:r>
              <a:rPr lang="en-US" sz="2800" b="1" cap="none" spc="0" dirty="0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/>
                <a:hlinkClick r:id="rId3"/>
              </a:rPr>
              <a:t>marklin72@mail.ru</a:t>
            </a:r>
            <a:endParaRPr lang="ru-RU" sz="2800" b="1" cap="none" spc="0" dirty="0" smtClean="0">
              <a:ln w="12700" cmpd="sng">
                <a:solidFill>
                  <a:srgbClr val="002060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  <a:p>
            <a:pPr algn="ctr"/>
            <a:r>
              <a:rPr lang="ru-RU" sz="2800" b="1" dirty="0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</a:rPr>
              <a:t>89128863656</a:t>
            </a:r>
            <a:r>
              <a:rPr lang="en-US" sz="2800" b="1" cap="none" spc="0" dirty="0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  <a:endParaRPr lang="ru-RU" sz="2800" b="1" cap="none" spc="0" dirty="0">
              <a:ln w="12700" cmpd="sng">
                <a:solidFill>
                  <a:srgbClr val="002060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1952" y="3099246"/>
            <a:ext cx="83610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Спасибо за внимание! </a:t>
            </a:r>
          </a:p>
        </p:txBody>
      </p:sp>
    </p:spTree>
    <p:extLst>
      <p:ext uri="{BB962C8B-B14F-4D97-AF65-F5344CB8AC3E}">
        <p14:creationId xmlns:p14="http://schemas.microsoft.com/office/powerpoint/2010/main" val="165662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2438" y="151459"/>
            <a:ext cx="703652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Задание № 21 </a:t>
            </a:r>
            <a:r>
              <a:rPr lang="ru-RU" sz="4400" b="1" dirty="0" smtClean="0">
                <a:ln w="95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(3 балла)</a:t>
            </a:r>
            <a:endParaRPr lang="ru-RU" sz="4400" b="1" dirty="0">
              <a:ln w="95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189" y="851215"/>
            <a:ext cx="8651969" cy="58169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u="sng" cap="none" spc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Проверяемые элементы содержания: </a:t>
            </a:r>
            <a:endParaRPr lang="ru-RU" sz="3600" dirty="0"/>
          </a:p>
          <a:p>
            <a:pPr algn="ctr"/>
            <a:r>
              <a:rPr lang="ru-RU" sz="3000" i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Вычисления массовой доли растворенного вещества в </a:t>
            </a:r>
            <a:r>
              <a:rPr lang="ru-RU" sz="3000" i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растворе. Вычисление </a:t>
            </a:r>
            <a:r>
              <a:rPr lang="ru-RU" sz="3000" i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количества вещества, массы или объема вещества по количеству вещества, массе или объему одного из реагентов или продуктов реакции </a:t>
            </a:r>
            <a:endParaRPr lang="ru-RU" sz="3000" i="1" dirty="0" smtClean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ru-RU" sz="3600" u="sng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Проверяемые </a:t>
            </a:r>
            <a:r>
              <a:rPr lang="ru-RU" sz="3600" u="sng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умения: </a:t>
            </a:r>
          </a:p>
          <a:p>
            <a:pPr algn="ctr"/>
            <a:r>
              <a:rPr lang="ru-RU" sz="3000" i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Вычисление массовой доли вещества в растворе, количества вещества, объема или массы веществ по количеству вещества, объему или массе продуктов или реагентов</a:t>
            </a:r>
            <a:endParaRPr lang="ru-RU" sz="300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091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6095" y="76151"/>
            <a:ext cx="8499562" cy="66787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400" b="1" dirty="0" smtClean="0">
                <a:ln w="95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Алгоритм решения задания № 21 может быть разным.</a:t>
            </a:r>
          </a:p>
          <a:p>
            <a:pPr algn="ctr"/>
            <a:endParaRPr lang="ru-RU" sz="2000" b="1" dirty="0" smtClean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ru-RU" sz="34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Это зависит:</a:t>
            </a:r>
          </a:p>
          <a:p>
            <a:pPr algn="just"/>
            <a:r>
              <a:rPr lang="ru-RU" sz="34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от формулировки самого задания</a:t>
            </a:r>
            <a:r>
              <a:rPr lang="ru-RU" sz="34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(например, массовая доля растворенного вещества указана или ее нужно </a:t>
            </a:r>
            <a:r>
              <a:rPr lang="ru-RU" sz="34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вычислить; даны масса или объем…); </a:t>
            </a:r>
            <a:endParaRPr lang="ru-RU" sz="3400" b="1" dirty="0" smtClean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just"/>
            <a:r>
              <a:rPr lang="ru-RU" sz="34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от выбранного способа решения </a:t>
            </a:r>
            <a:r>
              <a:rPr lang="ru-RU" sz="34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(например, через количество вещества или алгебраическую </a:t>
            </a:r>
            <a:r>
              <a:rPr lang="ru-RU" sz="34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пропорцию…)</a:t>
            </a:r>
            <a:endParaRPr lang="ru-RU" sz="3400" b="1" dirty="0" smtClean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251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66" y="200297"/>
            <a:ext cx="8673738" cy="6284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2400" b="1" dirty="0" smtClean="0">
                <a:solidFill>
                  <a:srgbClr val="C00000"/>
                </a:solidFill>
              </a:rPr>
              <a:t>Алгоритм-памятка (предложен </a:t>
            </a:r>
            <a:r>
              <a:rPr lang="ru-RU" sz="2400" b="1" dirty="0" err="1">
                <a:solidFill>
                  <a:srgbClr val="C00000"/>
                </a:solidFill>
              </a:rPr>
              <a:t>Гаренских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Дмитрием, обучающимся </a:t>
            </a:r>
            <a:r>
              <a:rPr lang="ru-RU" sz="2400" b="1" dirty="0">
                <a:solidFill>
                  <a:srgbClr val="C00000"/>
                </a:solidFill>
              </a:rPr>
              <a:t>СОШ №</a:t>
            </a:r>
            <a:r>
              <a:rPr lang="ru-RU" sz="2400" b="1" dirty="0" smtClean="0">
                <a:solidFill>
                  <a:srgbClr val="C00000"/>
                </a:solidFill>
              </a:rPr>
              <a:t>1 г. Кировограда) </a:t>
            </a:r>
            <a:endParaRPr lang="ru-RU" sz="2400" b="1" dirty="0">
              <a:solidFill>
                <a:srgbClr val="C00000"/>
              </a:solidFill>
            </a:endParaRPr>
          </a:p>
          <a:p>
            <a:pPr algn="just">
              <a:lnSpc>
                <a:spcPct val="130000"/>
              </a:lnSpc>
              <a:buFont typeface="+mj-lt"/>
              <a:buAutoNum type="arabicPeriod"/>
            </a:pPr>
            <a:r>
              <a:rPr lang="ru-RU" sz="2400" b="1" dirty="0" smtClean="0"/>
              <a:t> Если </a:t>
            </a:r>
            <a:r>
              <a:rPr lang="ru-RU" sz="2400" b="1" dirty="0"/>
              <a:t>в условии задачи указаны объем и плотность раствора, то по этим данным можно найти массу раствора </a:t>
            </a:r>
            <a:r>
              <a:rPr lang="ru-RU" sz="2400" b="1" dirty="0">
                <a:solidFill>
                  <a:srgbClr val="7030A0"/>
                </a:solidFill>
              </a:rPr>
              <a:t>(объем раствора в мл умножается на плотность раствора).</a:t>
            </a:r>
          </a:p>
          <a:p>
            <a:pPr algn="just">
              <a:lnSpc>
                <a:spcPct val="130000"/>
              </a:lnSpc>
              <a:buFont typeface="+mj-lt"/>
              <a:buAutoNum type="arabicPeriod"/>
            </a:pPr>
            <a:r>
              <a:rPr lang="ru-RU" sz="2400" b="1" dirty="0" smtClean="0"/>
              <a:t> По </a:t>
            </a:r>
            <a:r>
              <a:rPr lang="ru-RU" sz="2400" b="1" dirty="0"/>
              <a:t>массе раствора находится масса растворенного вещества </a:t>
            </a:r>
            <a:r>
              <a:rPr lang="ru-RU" sz="2400" b="1" dirty="0">
                <a:solidFill>
                  <a:srgbClr val="7030A0"/>
                </a:solidFill>
              </a:rPr>
              <a:t>(масса раствора умножается на массовую долю растворенного вещества и переводится в проценты).</a:t>
            </a:r>
          </a:p>
          <a:p>
            <a:pPr algn="just">
              <a:lnSpc>
                <a:spcPct val="130000"/>
              </a:lnSpc>
              <a:buFont typeface="+mj-lt"/>
              <a:buAutoNum type="arabicPeriod"/>
            </a:pPr>
            <a:r>
              <a:rPr lang="ru-RU" sz="2400" b="1" dirty="0" smtClean="0"/>
              <a:t> По </a:t>
            </a:r>
            <a:r>
              <a:rPr lang="ru-RU" sz="2400" b="1" dirty="0"/>
              <a:t>найденной массе растворенного вещества определяется его количество </a:t>
            </a:r>
            <a:r>
              <a:rPr lang="ru-RU" sz="2400" b="1" dirty="0">
                <a:solidFill>
                  <a:srgbClr val="7030A0"/>
                </a:solidFill>
              </a:rPr>
              <a:t>(масса растворенного вещества делится на его молярную массу</a:t>
            </a:r>
            <a:r>
              <a:rPr lang="ru-RU" sz="2400" b="1" dirty="0" smtClean="0">
                <a:solidFill>
                  <a:srgbClr val="7030A0"/>
                </a:solidFill>
              </a:rPr>
              <a:t>).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93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171" y="487680"/>
            <a:ext cx="8673738" cy="5853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2400" b="1" dirty="0" smtClean="0">
                <a:solidFill>
                  <a:srgbClr val="C00000"/>
                </a:solidFill>
              </a:rPr>
              <a:t>Алгоритм-памятка (предложен </a:t>
            </a:r>
            <a:r>
              <a:rPr lang="ru-RU" sz="2400" b="1" dirty="0" err="1">
                <a:solidFill>
                  <a:srgbClr val="C00000"/>
                </a:solidFill>
              </a:rPr>
              <a:t>Гаренских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Дмитрием, обучающимся </a:t>
            </a:r>
            <a:r>
              <a:rPr lang="ru-RU" sz="2400" b="1" dirty="0">
                <a:solidFill>
                  <a:srgbClr val="C00000"/>
                </a:solidFill>
              </a:rPr>
              <a:t>СОШ №</a:t>
            </a:r>
            <a:r>
              <a:rPr lang="ru-RU" sz="2400" b="1" dirty="0" smtClean="0">
                <a:solidFill>
                  <a:srgbClr val="C00000"/>
                </a:solidFill>
              </a:rPr>
              <a:t>1 г. Кировограда) </a:t>
            </a:r>
            <a:endParaRPr lang="ru-RU" sz="2400" b="1" dirty="0">
              <a:solidFill>
                <a:srgbClr val="C00000"/>
              </a:solidFill>
            </a:endParaRPr>
          </a:p>
          <a:p>
            <a:pPr marL="342900" indent="-342900" algn="just">
              <a:lnSpc>
                <a:spcPct val="130000"/>
              </a:lnSpc>
              <a:buFont typeface="+mj-lt"/>
              <a:buAutoNum type="arabicPeriod" startAt="4"/>
            </a:pPr>
            <a:r>
              <a:rPr lang="ru-RU" sz="2400" b="1" dirty="0" smtClean="0"/>
              <a:t> Записывается </a:t>
            </a:r>
            <a:r>
              <a:rPr lang="ru-RU" sz="2400" b="1" dirty="0"/>
              <a:t>уравнение реакции, о которой </a:t>
            </a:r>
            <a:r>
              <a:rPr lang="ru-RU" sz="2400" b="1" dirty="0" smtClean="0"/>
              <a:t>идет речь </a:t>
            </a:r>
            <a:r>
              <a:rPr lang="ru-RU" sz="2400" b="1" dirty="0"/>
              <a:t>в условии задачи, и в нем расставляются все коэффициенты.</a:t>
            </a:r>
          </a:p>
          <a:p>
            <a:pPr marL="342900" indent="-342900" algn="just">
              <a:lnSpc>
                <a:spcPct val="130000"/>
              </a:lnSpc>
              <a:buFont typeface="+mj-lt"/>
              <a:buAutoNum type="arabicPeriod" startAt="4"/>
            </a:pPr>
            <a:r>
              <a:rPr lang="ru-RU" sz="2400" b="1" dirty="0" smtClean="0"/>
              <a:t> Найденное </a:t>
            </a:r>
            <a:r>
              <a:rPr lang="ru-RU" sz="2400" b="1" dirty="0"/>
              <a:t>в п</a:t>
            </a:r>
            <a:r>
              <a:rPr lang="ru-RU" sz="2400" b="1" dirty="0" smtClean="0"/>
              <a:t>. 3 </a:t>
            </a:r>
            <a:r>
              <a:rPr lang="ru-RU" sz="2400" b="1" dirty="0"/>
              <a:t>количество вещества записывается над формулой этого вещества в уравнении реакции.</a:t>
            </a:r>
          </a:p>
          <a:p>
            <a:pPr marL="342900" indent="-342900" algn="just">
              <a:lnSpc>
                <a:spcPct val="130000"/>
              </a:lnSpc>
              <a:buFont typeface="+mj-lt"/>
              <a:buAutoNum type="arabicPeriod" startAt="4"/>
            </a:pPr>
            <a:r>
              <a:rPr lang="ru-RU" sz="2400" b="1" dirty="0" smtClean="0"/>
              <a:t> Учитывая </a:t>
            </a:r>
            <a:r>
              <a:rPr lang="ru-RU" sz="2400" b="1" dirty="0"/>
              <a:t>коэффициенты, определяется количество вещества, массу или объем которого нужно найти.</a:t>
            </a:r>
          </a:p>
          <a:p>
            <a:pPr marL="342900" indent="-342900" algn="just">
              <a:lnSpc>
                <a:spcPct val="130000"/>
              </a:lnSpc>
              <a:buFont typeface="+mj-lt"/>
              <a:buAutoNum type="arabicPeriod" startAt="4"/>
            </a:pPr>
            <a:r>
              <a:rPr lang="ru-RU" sz="2400" b="1" dirty="0" smtClean="0"/>
              <a:t> По </a:t>
            </a:r>
            <a:r>
              <a:rPr lang="ru-RU" sz="2400" b="1" dirty="0"/>
              <a:t>найденному количеству вещества определяются его масса или объем. </a:t>
            </a:r>
            <a:endParaRPr lang="ru-RU" sz="24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7301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91" y="403179"/>
            <a:ext cx="8394655" cy="57866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18264" y="6348549"/>
            <a:ext cx="5512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Схема из учебника В.В. Еремина. Химия. 9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593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593" y="78069"/>
            <a:ext cx="8287638" cy="47029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4586" y="4760994"/>
            <a:ext cx="5770858" cy="202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2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361" y="749753"/>
            <a:ext cx="8350225" cy="39006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0735" y="5303520"/>
            <a:ext cx="8342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Все элементы приведенного ответа верны, выставлено максимальное количество баллов – 3.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97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3591</TotalTime>
  <Words>621</Words>
  <Application>Microsoft Office PowerPoint</Application>
  <PresentationFormat>Экран (4:3)</PresentationFormat>
  <Paragraphs>53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ИРО ПК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Клинова Мария Николаевна</dc:creator>
  <cp:lastModifiedBy>Клинова Мария Николаевна</cp:lastModifiedBy>
  <cp:revision>107</cp:revision>
  <cp:lastPrinted>2017-06-01T07:16:00Z</cp:lastPrinted>
  <dcterms:created xsi:type="dcterms:W3CDTF">2017-01-17T05:32:00Z</dcterms:created>
  <dcterms:modified xsi:type="dcterms:W3CDTF">2017-06-01T12:59:27Z</dcterms:modified>
</cp:coreProperties>
</file>