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669088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14B81-4D6D-4D84-8618-83B8BE3862B3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889938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1044"/>
            <a:ext cx="2889938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0E633-5F40-4140-9BB3-338252C9F3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18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772816"/>
            <a:ext cx="7772400" cy="32403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Ключевые положения эффективного взаимодействия педагогов и родителей детей с миграционной историей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4797152"/>
            <a:ext cx="5072608" cy="1752600"/>
          </a:xfrm>
        </p:spPr>
        <p:txBody>
          <a:bodyPr>
            <a:normAutofit/>
          </a:bodyPr>
          <a:lstStyle/>
          <a:p>
            <a:r>
              <a:rPr lang="ru-RU" sz="2200" i="1" dirty="0" err="1" smtClean="0">
                <a:solidFill>
                  <a:schemeClr val="tx2">
                    <a:lumMod val="50000"/>
                  </a:schemeClr>
                </a:solidFill>
              </a:rPr>
              <a:t>Голева</a:t>
            </a:r>
            <a:r>
              <a:rPr lang="ru-RU" sz="2200" i="1" dirty="0" smtClean="0">
                <a:solidFill>
                  <a:schemeClr val="tx2">
                    <a:lumMod val="50000"/>
                  </a:schemeClr>
                </a:solidFill>
              </a:rPr>
              <a:t> Татьяна Геннадьевна</a:t>
            </a:r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ru-RU" sz="2200" dirty="0" smtClean="0">
                <a:solidFill>
                  <a:schemeClr val="tx2">
                    <a:lumMod val="50000"/>
                  </a:schemeClr>
                </a:solidFill>
              </a:rPr>
              <a:t>ведущий научный сотрудник ГАУ ДПО «Институт развития образования Пермского края»</a:t>
            </a:r>
          </a:p>
          <a:p>
            <a:endParaRPr lang="ru-RU" dirty="0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1575"/>
            <a:ext cx="2627511" cy="2627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58788"/>
            <a:ext cx="2453036" cy="183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Сбор информации о семье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/>
              <a:t>Страна и регион исхода. </a:t>
            </a:r>
            <a:endParaRPr lang="ru-RU" dirty="0" smtClean="0"/>
          </a:p>
          <a:p>
            <a:r>
              <a:rPr lang="ru-RU" dirty="0" smtClean="0"/>
              <a:t>Языки</a:t>
            </a:r>
            <a:r>
              <a:rPr lang="ru-RU" dirty="0"/>
              <a:t>, на которых говорят в семье, и уровень владения этими языками. </a:t>
            </a:r>
            <a:endParaRPr lang="ru-RU" dirty="0" smtClean="0"/>
          </a:p>
          <a:p>
            <a:r>
              <a:rPr lang="ru-RU" dirty="0" smtClean="0"/>
              <a:t>Вероисповедание </a:t>
            </a:r>
            <a:r>
              <a:rPr lang="ru-RU" dirty="0"/>
              <a:t>и степень важность религиозных обычаев для </a:t>
            </a:r>
            <a:r>
              <a:rPr lang="ru-RU" dirty="0" smtClean="0"/>
              <a:t>семьи.</a:t>
            </a:r>
          </a:p>
          <a:p>
            <a:r>
              <a:rPr lang="ru-RU" dirty="0" smtClean="0"/>
              <a:t>Уровень </a:t>
            </a:r>
            <a:r>
              <a:rPr lang="ru-RU" dirty="0"/>
              <a:t>образования родителей. </a:t>
            </a:r>
            <a:endParaRPr lang="ru-RU" dirty="0" smtClean="0"/>
          </a:p>
          <a:p>
            <a:r>
              <a:rPr lang="ru-RU" dirty="0" smtClean="0"/>
              <a:t>Наличие </a:t>
            </a:r>
            <a:r>
              <a:rPr lang="ru-RU" dirty="0"/>
              <a:t>травматических событий в истории миграции семьи (боевые действия, природные катаклизмы и пр.).</a:t>
            </a:r>
          </a:p>
        </p:txBody>
      </p:sp>
    </p:spTree>
    <p:extLst>
      <p:ext uri="{BB962C8B-B14F-4D97-AF65-F5344CB8AC3E}">
        <p14:creationId xmlns:p14="http://schemas.microsoft.com/office/powerpoint/2010/main" val="1069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Повышение знаний родителей о системе образования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228448"/>
              </p:ext>
            </p:extLst>
          </p:nvPr>
        </p:nvGraphicFramePr>
        <p:xfrm>
          <a:off x="457200" y="1477136"/>
          <a:ext cx="8229600" cy="4054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6713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Информация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Формы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Требования к письменным вариантам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2337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 системе образования в РФ.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 системе работы школы: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общая информация о школе,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рекомендации о подготовке к учебному году,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требования к домашним заданиям.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Родительские собрания,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Консультации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Открытые занятия,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Тематические памятки.</a:t>
                      </a:r>
                    </a:p>
                    <a:p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Виды информации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Устная.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На сайте школы.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Распечатанная.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Видеоролики.</a:t>
                      </a:r>
                    </a:p>
                    <a:p>
                      <a:endParaRPr lang="ru-RU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Простой русский язык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Сопровождение наглядным материалов (рисунками, схемами).</a:t>
                      </a:r>
                      <a:endParaRPr lang="ru-RU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9572" y="5661248"/>
            <a:ext cx="7704856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Записывать вопросы, которые возникают у родителей, совместно с родительским активом подготовить ответы на эти вопросы.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08993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Создание системы поддержки </a:t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для родителей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– Создание группы волонтеров, готовых помочь с переводом в </a:t>
            </a:r>
            <a:r>
              <a:rPr lang="ru-RU" dirty="0" smtClean="0"/>
              <a:t>общении (хорошо </a:t>
            </a:r>
            <a:r>
              <a:rPr lang="ru-RU" dirty="0"/>
              <a:t>адаптированные родители, старшеклассники, представители местных </a:t>
            </a:r>
            <a:r>
              <a:rPr lang="ru-RU" dirty="0" smtClean="0"/>
              <a:t>НКО).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Установление контактов с местными некоммерческими организациями и </a:t>
            </a:r>
            <a:r>
              <a:rPr lang="ru-RU" dirty="0" smtClean="0"/>
              <a:t>фондами</a:t>
            </a:r>
            <a:r>
              <a:rPr lang="ru-RU" dirty="0"/>
              <a:t>, которые занимаются поддержкой </a:t>
            </a:r>
            <a:r>
              <a:rPr lang="ru-RU" dirty="0" smtClean="0"/>
              <a:t>мигрантов для  консультативной помощи, социальной поддержки</a:t>
            </a:r>
          </a:p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/>
              <a:t>Создание банка материалов (памяток, информационных буклетов) с </a:t>
            </a:r>
            <a:r>
              <a:rPr lang="ru-RU" dirty="0" smtClean="0"/>
              <a:t>параллельным </a:t>
            </a:r>
            <a:r>
              <a:rPr lang="ru-RU" dirty="0"/>
              <a:t>переводом на родной язык мигрантов. </a:t>
            </a:r>
          </a:p>
        </p:txBody>
      </p:sp>
    </p:spTree>
    <p:extLst>
      <p:ext uri="{BB962C8B-B14F-4D97-AF65-F5344CB8AC3E}">
        <p14:creationId xmlns:p14="http://schemas.microsoft.com/office/powerpoint/2010/main" val="2658258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Роль семьи в поддержании обучения русскому языку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Выработать совместно меры поддержания русского языка в семье:</a:t>
            </a:r>
          </a:p>
          <a:p>
            <a:pPr>
              <a:buFontTx/>
              <a:buChar char="-"/>
            </a:pPr>
            <a:r>
              <a:rPr lang="ru-RU" dirty="0" smtClean="0"/>
              <a:t>Говорить с одним членом семьи на русском языке (отцом, братом…);</a:t>
            </a:r>
          </a:p>
          <a:p>
            <a:pPr>
              <a:buFontTx/>
              <a:buChar char="-"/>
            </a:pPr>
            <a:r>
              <a:rPr lang="ru-RU" dirty="0" smtClean="0"/>
              <a:t>Читать с родителями книги на русском языке;</a:t>
            </a:r>
          </a:p>
          <a:p>
            <a:pPr>
              <a:buFontTx/>
              <a:buChar char="-"/>
            </a:pPr>
            <a:r>
              <a:rPr lang="ru-RU" dirty="0" smtClean="0"/>
              <a:t>Смотреть вместе фильмы на русском языке;</a:t>
            </a:r>
          </a:p>
          <a:p>
            <a:pPr>
              <a:buFontTx/>
              <a:buChar char="-"/>
            </a:pPr>
            <a:r>
              <a:rPr lang="ru-RU" dirty="0" smtClean="0"/>
              <a:t>1 час в день (в выходные) играть в языковые игры или выполнять упражнения на русском языке;</a:t>
            </a:r>
          </a:p>
          <a:p>
            <a:pPr>
              <a:buFontTx/>
              <a:buChar char="-"/>
            </a:pPr>
            <a:r>
              <a:rPr lang="ru-RU" dirty="0" smtClean="0"/>
              <a:t>Общение: традицию рассказывать родителям, как ребенок провел день в школе на русском языке.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89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Роль семьи в поддержании обучения русскому языку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Варианты поддержки общения на русском языке в семье педагогом:</a:t>
            </a:r>
          </a:p>
          <a:p>
            <a:pPr>
              <a:buFontTx/>
              <a:buChar char="-"/>
            </a:pPr>
            <a:r>
              <a:rPr lang="ru-RU" dirty="0" smtClean="0"/>
              <a:t>Рекомендации литературных произведений, сайтов, мультфильмов, фильмов для совместного досуга.</a:t>
            </a:r>
            <a:r>
              <a:rPr lang="ru-RU" dirty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Дидактические игры </a:t>
            </a:r>
            <a:r>
              <a:rPr lang="ru-RU" dirty="0"/>
              <a:t>и </a:t>
            </a:r>
            <a:r>
              <a:rPr lang="ru-RU" dirty="0" smtClean="0"/>
              <a:t>задания в распечатанном или цифровом виде.</a:t>
            </a:r>
          </a:p>
        </p:txBody>
      </p:sp>
    </p:spTree>
    <p:extLst>
      <p:ext uri="{BB962C8B-B14F-4D97-AF65-F5344CB8AC3E}">
        <p14:creationId xmlns:p14="http://schemas.microsoft.com/office/powerpoint/2010/main" val="3024841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Формы совместной работы родителей и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Родительские клубы,</a:t>
            </a:r>
          </a:p>
          <a:p>
            <a:r>
              <a:rPr lang="ru-RU" dirty="0" smtClean="0"/>
              <a:t>Экскурсии,</a:t>
            </a:r>
          </a:p>
          <a:p>
            <a:r>
              <a:rPr lang="ru-RU" dirty="0" smtClean="0"/>
              <a:t>Конкурсы,</a:t>
            </a:r>
          </a:p>
          <a:p>
            <a:r>
              <a:rPr lang="ru-RU" dirty="0" smtClean="0"/>
              <a:t>Марафоны,</a:t>
            </a:r>
          </a:p>
          <a:p>
            <a:r>
              <a:rPr lang="ru-RU" dirty="0" smtClean="0"/>
              <a:t>Совместные праздники,</a:t>
            </a:r>
          </a:p>
          <a:p>
            <a:r>
              <a:rPr lang="ru-RU" dirty="0" smtClean="0"/>
              <a:t>Совместный час игры (игры настольные, сюжетно-ролевые, режиссерские).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158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Роли родителей в формировании межкультурного диалога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/>
              <a:t>Получатель</a:t>
            </a:r>
            <a:r>
              <a:rPr lang="ru-RU" dirty="0"/>
              <a:t> </a:t>
            </a:r>
            <a:r>
              <a:rPr lang="ru-RU" dirty="0" smtClean="0"/>
              <a:t>ожидаемого результата (определяет </a:t>
            </a:r>
            <a:r>
              <a:rPr lang="ru-RU" dirty="0"/>
              <a:t>задачи, </a:t>
            </a:r>
            <a:r>
              <a:rPr lang="ru-RU" dirty="0" smtClean="0"/>
              <a:t>озвучивает </a:t>
            </a:r>
            <a:r>
              <a:rPr lang="ru-RU" dirty="0"/>
              <a:t>проблемы, </a:t>
            </a:r>
            <a:r>
              <a:rPr lang="ru-RU" dirty="0" smtClean="0"/>
              <a:t>рефлексирует/оценивает).</a:t>
            </a:r>
            <a:endParaRPr lang="ru-RU" dirty="0"/>
          </a:p>
          <a:p>
            <a:r>
              <a:rPr lang="ru-RU" b="1" dirty="0"/>
              <a:t>Помощник</a:t>
            </a:r>
            <a:r>
              <a:rPr lang="ru-RU" dirty="0"/>
              <a:t> учебно-творческого </a:t>
            </a:r>
            <a:r>
              <a:rPr lang="ru-RU" dirty="0" smtClean="0"/>
              <a:t>процесса.</a:t>
            </a:r>
            <a:endParaRPr lang="ru-RU" dirty="0"/>
          </a:p>
          <a:p>
            <a:r>
              <a:rPr lang="ru-RU" b="1" dirty="0"/>
              <a:t>Соучастник</a:t>
            </a:r>
            <a:r>
              <a:rPr lang="ru-RU" dirty="0"/>
              <a:t> события – участвует в мероприятии </a:t>
            </a:r>
            <a:r>
              <a:rPr lang="ru-RU" dirty="0" smtClean="0"/>
              <a:t>в той же роли, что и дети.</a:t>
            </a:r>
            <a:endParaRPr lang="ru-RU" dirty="0"/>
          </a:p>
          <a:p>
            <a:r>
              <a:rPr lang="ru-RU" b="1" dirty="0"/>
              <a:t>Транслятор</a:t>
            </a:r>
            <a:r>
              <a:rPr lang="ru-RU" dirty="0"/>
              <a:t> этнической культуры – сам передает детям свой опыт, свои знания о </a:t>
            </a:r>
            <a:r>
              <a:rPr lang="ru-RU" dirty="0" smtClean="0"/>
              <a:t>культуре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250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Использованные материалы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Методические рекомендации по проведению программы </a:t>
            </a:r>
            <a:r>
              <a:rPr lang="ru-RU" dirty="0" smtClean="0"/>
              <a:t>психолого-педагогического </a:t>
            </a:r>
            <a:r>
              <a:rPr lang="ru-RU" dirty="0"/>
              <a:t>сопровождения процессов обучения, социальной, языковой и культурной адаптации детей иностранных граждан / Под ред. О.Е. </a:t>
            </a:r>
            <a:r>
              <a:rPr lang="ru-RU" dirty="0" err="1"/>
              <a:t>Хухлаева</a:t>
            </a:r>
            <a:r>
              <a:rPr lang="ru-RU" dirty="0"/>
              <a:t>, М.Ю. Чибисовой и Н.В. Ткаченко. – М.: ФГБОУ ВО МГППУ, 2023. – 209 </a:t>
            </a:r>
            <a:r>
              <a:rPr lang="ru-RU" dirty="0" smtClean="0"/>
              <a:t>с. </a:t>
            </a:r>
          </a:p>
          <a:p>
            <a:pPr marL="0" indent="0">
              <a:buNone/>
            </a:pPr>
            <a:r>
              <a:rPr lang="ru-RU" dirty="0" smtClean="0"/>
              <a:t>(скачать можно по адресу: </a:t>
            </a:r>
            <a:r>
              <a:rPr lang="en-US" dirty="0"/>
              <a:t>https://</a:t>
            </a:r>
            <a:r>
              <a:rPr lang="en-US" dirty="0" smtClean="0"/>
              <a:t>fkrc.mgppu.ru/recommendations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09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273 </a:t>
            </a:r>
            <a:r>
              <a:rPr lang="ru-RU" dirty="0" smtClean="0"/>
              <a:t>–ФЗ Об образовании в Российской Федерации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/>
              <a:t>Статья 44. Права, обязанности и ответственность в сфере образования родителей (законных представителей) несовершеннолетних обучающихся</a:t>
            </a:r>
            <a:r>
              <a:rPr lang="ru-RU" dirty="0"/>
              <a:t> </a:t>
            </a:r>
          </a:p>
          <a:p>
            <a:pPr marL="0" indent="0" algn="just">
              <a:buNone/>
            </a:pPr>
            <a:r>
              <a:rPr lang="ru-RU" dirty="0"/>
              <a:t>1</a:t>
            </a:r>
            <a:r>
              <a:rPr lang="ru-RU" dirty="0" smtClean="0"/>
              <a:t>. Родители </a:t>
            </a:r>
            <a:r>
              <a:rPr lang="ru-RU" dirty="0"/>
              <a:t>(законные представители) несовершеннолетних обучающихся имеют преимущественное право на обучение и воспитание детей перед всеми другими лицами. Они обязаны заложить основы физического, нравственного и интеллектуального развития личности ребенка.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76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Барьеры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во взаимодействии с родителями: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Организационные</a:t>
            </a:r>
            <a:r>
              <a:rPr lang="ru-RU" dirty="0"/>
              <a:t> (трудовая и иная занятость</a:t>
            </a:r>
            <a:r>
              <a:rPr lang="ru-RU" dirty="0" smtClean="0"/>
              <a:t>):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уточнить оптимальное время для посещения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b="1" dirty="0"/>
              <a:t>Персональные</a:t>
            </a:r>
            <a:r>
              <a:rPr lang="ru-RU" dirty="0"/>
              <a:t> (язык, эмоциональные состояние и т.д</a:t>
            </a:r>
            <a:r>
              <a:rPr lang="ru-RU" dirty="0" smtClean="0"/>
              <a:t>.):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обратить внимание на языковой барьер, различия в культурных нормах и ценностях.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dirty="0"/>
              <a:t>Психологические</a:t>
            </a:r>
            <a:r>
              <a:rPr lang="ru-RU" dirty="0"/>
              <a:t> (стереотипы, когнитивные установки и т.д</a:t>
            </a:r>
            <a:r>
              <a:rPr lang="ru-RU" dirty="0" smtClean="0"/>
              <a:t>.):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установить доверительные отношения с родителями, в которых они могут поделиться своими сомнениями и опасениями.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ru-RU" b="1" dirty="0"/>
              <a:t>Взаимодействия</a:t>
            </a:r>
            <a:r>
              <a:rPr lang="ru-RU" dirty="0"/>
              <a:t> </a:t>
            </a:r>
            <a:r>
              <a:rPr lang="ru-RU" dirty="0" smtClean="0"/>
              <a:t>(коммуникативные и поведенческие  </a:t>
            </a:r>
            <a:r>
              <a:rPr lang="ru-RU" dirty="0"/>
              <a:t>паттерны и т.д</a:t>
            </a:r>
            <a:r>
              <a:rPr lang="ru-RU" dirty="0" smtClean="0"/>
              <a:t>.):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использование коммуникативных приемов, которые обеспечивают продуктивную межкультурную коммуникацию.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66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Стадии адаптации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принимающем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обществе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1. Выживание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991163"/>
              </p:ext>
            </p:extLst>
          </p:nvPr>
        </p:nvGraphicFramePr>
        <p:xfrm>
          <a:off x="457200" y="1417638"/>
          <a:ext cx="8229600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ПРИЗНАКИ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 ПЕДАГОГА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- Высокая загруженность родителей на работе. </a:t>
                      </a:r>
                    </a:p>
                    <a:p>
                      <a:r>
                        <a:rPr lang="ru-RU" sz="2300" dirty="0" smtClean="0"/>
                        <a:t>- Выраженные социально-экономические сложности. </a:t>
                      </a:r>
                    </a:p>
                    <a:p>
                      <a:r>
                        <a:rPr lang="ru-RU" sz="2300" dirty="0" smtClean="0"/>
                        <a:t>- Слабый или недостаточный уровень владения русским языком.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300" dirty="0" smtClean="0"/>
                        <a:t>- Помочь разобраться в основных требованиях и правилах школы. </a:t>
                      </a:r>
                    </a:p>
                    <a:p>
                      <a:r>
                        <a:rPr lang="ru-RU" sz="2300" dirty="0" smtClean="0"/>
                        <a:t>- Привлечь к помощи других родителей, прежде всего из той же этнической группы, для разъяснения текущей ситуации и определения возможной стратегии помощи.</a:t>
                      </a:r>
                    </a:p>
                    <a:p>
                      <a:r>
                        <a:rPr lang="ru-RU" sz="2300" dirty="0" smtClean="0"/>
                        <a:t>- По возможности – оказать социальную поддержку ребенку (бесплатное питание, обеспечение канцелярскими товарами и пр.)</a:t>
                      </a:r>
                      <a:endParaRPr lang="ru-RU" sz="2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83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Стадии адаптации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принимающем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обществе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2. Обучение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291485"/>
              </p:ext>
            </p:extLst>
          </p:nvPr>
        </p:nvGraphicFramePr>
        <p:xfrm>
          <a:off x="457200" y="1417638"/>
          <a:ext cx="8229600" cy="524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ПРИЗНАКИ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 ПЕДАГОГА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Достаточный уровень владения языком и достаточное количество времени у родителей, чтобы заняться образованием детей.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Недостаток информации по образовательным вопросам, например о дополнительном образовании, учебных требованиях, электронном дневнике и пр.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Просвещение: помочь разобраться в тонкостях и нюансах, касающихся образовательной организации.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Вовлечь в школьные активности, помощь классу и пр.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Познакомить с другими родителями, содействовать их общению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732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Стадии адаптации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принимающем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обществе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3. Установление контактов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997577"/>
              </p:ext>
            </p:extLst>
          </p:nvPr>
        </p:nvGraphicFramePr>
        <p:xfrm>
          <a:off x="457200" y="1600200"/>
          <a:ext cx="8229600" cy="504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ПРИЗНАКИ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 ПЕДАГОГА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300" dirty="0" smtClean="0"/>
                        <a:t>Достаточный уровень владения языком и осведомленности в вопросах образования у родителей.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300" dirty="0" smtClean="0"/>
                        <a:t>Выполнение родителями общих школьных требований (к домашним заданиям, помощи ребенку и пр.).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300" dirty="0" smtClean="0"/>
                        <a:t>Готовность к контактам с педагогами и другими родителями.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300" dirty="0" smtClean="0"/>
                        <a:t>Привлечь к участию в мероприятиях класса и школы, помощи классному руководителю, участию в деятельности родительского комитета.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300" dirty="0" smtClean="0"/>
                        <a:t>Совместное обсуждение планов относительно детей, формулировка общих с родителями целей.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300" dirty="0" smtClean="0"/>
                        <a:t>Совместная выработка стратегии сопровождения ребенка.</a:t>
                      </a:r>
                      <a:endParaRPr lang="ru-RU" sz="2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27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Стадии адаптации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100" b="1" dirty="0">
                <a:solidFill>
                  <a:schemeClr val="tx2">
                    <a:lumMod val="50000"/>
                  </a:schemeClr>
                </a:solidFill>
              </a:rPr>
              <a:t>принимающем </a:t>
            </a:r>
            <a:r>
              <a:rPr lang="ru-RU" sz="3100" b="1" dirty="0" smtClean="0">
                <a:solidFill>
                  <a:schemeClr val="tx2">
                    <a:lumMod val="50000"/>
                  </a:schemeClr>
                </a:solidFill>
              </a:rPr>
              <a:t>обществе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4. Лидерство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263016"/>
              </p:ext>
            </p:extLst>
          </p:nvPr>
        </p:nvGraphicFramePr>
        <p:xfrm>
          <a:off x="457200" y="1600200"/>
          <a:ext cx="822960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ПРИЗНАКИ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ЗАДАЧИ ПЕДАГОГА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Высокий уровень осведомленности о системе образования и принимающей культуре в целом.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Готовность играть активную роль в школьном родительском сообществе.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ru-RU" sz="2400" dirty="0" smtClean="0"/>
                        <a:t>Максимально задействовать, таких родителей,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включать в родительские комитеты, привлекать к помощи другим родителям.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111830"/>
            <a:ext cx="3739317" cy="171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15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Стратегии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индивидуального взаимодействия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Оценка</a:t>
            </a:r>
            <a:r>
              <a:rPr lang="ru-RU" dirty="0"/>
              <a:t>: родитель присматривается к школе и учителю, может им не доверять.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Проверка</a:t>
            </a:r>
            <a:r>
              <a:rPr lang="ru-RU" dirty="0"/>
              <a:t>: пробное взаимодействие, родитель может провоцировать педагога или идти на конфликт.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Вовлеченность</a:t>
            </a:r>
            <a:r>
              <a:rPr lang="ru-RU" dirty="0"/>
              <a:t>: родитель принимает участие в том, что предлагает учитель.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Сотрудничество</a:t>
            </a:r>
            <a:r>
              <a:rPr lang="ru-RU" dirty="0"/>
              <a:t>: родитель и педагог </a:t>
            </a:r>
            <a:r>
              <a:rPr lang="ru-RU" dirty="0" smtClean="0"/>
              <a:t>становятся партнерами, родитель может выступать с собственными инициативами.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18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Первые шаги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b="1" dirty="0" smtClean="0"/>
              <a:t>Знакомство</a:t>
            </a:r>
            <a:r>
              <a:rPr lang="ru-RU" dirty="0" smtClean="0"/>
              <a:t>. </a:t>
            </a:r>
            <a:r>
              <a:rPr lang="ru-RU" dirty="0"/>
              <a:t>Узнать, как правильно произносится </a:t>
            </a:r>
            <a:r>
              <a:rPr lang="ru-RU" dirty="0" smtClean="0"/>
              <a:t>имя ребенка и родителя. Назвать свое имя медленно и четко.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Предоставление основной информации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письменном виде</a:t>
            </a:r>
            <a:r>
              <a:rPr lang="ru-RU" dirty="0"/>
              <a:t>: имя педагога / </a:t>
            </a:r>
            <a:r>
              <a:rPr lang="ru-RU" dirty="0" smtClean="0"/>
              <a:t>классного </a:t>
            </a:r>
            <a:r>
              <a:rPr lang="ru-RU" dirty="0"/>
              <a:t>руководителя, способы связи и пр.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dirty="0"/>
              <a:t>С</a:t>
            </a:r>
            <a:r>
              <a:rPr lang="ru-RU" b="1" dirty="0" smtClean="0"/>
              <a:t>пособы </a:t>
            </a:r>
            <a:r>
              <a:rPr lang="ru-RU" b="1" dirty="0"/>
              <a:t>связи</a:t>
            </a:r>
            <a:r>
              <a:rPr lang="ru-RU" dirty="0"/>
              <a:t>: </a:t>
            </a:r>
            <a:r>
              <a:rPr lang="ru-RU" dirty="0" smtClean="0"/>
              <a:t>выбрать оптимальные: смс</a:t>
            </a:r>
            <a:r>
              <a:rPr lang="ru-RU" dirty="0"/>
              <a:t>, </a:t>
            </a:r>
            <a:r>
              <a:rPr lang="ru-RU" dirty="0" err="1"/>
              <a:t>Ватсап</a:t>
            </a:r>
            <a:r>
              <a:rPr lang="ru-RU" dirty="0"/>
              <a:t>, по телефону, устно, с помощью других родителей. </a:t>
            </a:r>
            <a:r>
              <a:rPr lang="ru-RU" dirty="0" smtClean="0"/>
              <a:t>Объяснить</a:t>
            </a:r>
            <a:r>
              <a:rPr lang="ru-RU" dirty="0"/>
              <a:t>, как можно связаться с классным руководителем, психологом и </a:t>
            </a:r>
            <a:r>
              <a:rPr lang="ru-RU" dirty="0" smtClean="0"/>
              <a:t>пр.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2149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1042</Words>
  <Application>Microsoft Office PowerPoint</Application>
  <PresentationFormat>Экран (4:3)</PresentationFormat>
  <Paragraphs>110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Ключевые положения эффективного взаимодействия педагогов и родителей детей с миграционной историей </vt:lpstr>
      <vt:lpstr>273 –ФЗ Об образовании в Российской Федерации</vt:lpstr>
      <vt:lpstr>Барьеры во взаимодействии с родителями:</vt:lpstr>
      <vt:lpstr>Стадии адаптации в принимающем обществе 1. Выживание</vt:lpstr>
      <vt:lpstr>Стадии адаптации в принимающем обществе 2. Обучение</vt:lpstr>
      <vt:lpstr>Стадии адаптации в принимающем обществе 3. Установление контактов</vt:lpstr>
      <vt:lpstr>Стадии адаптации в принимающем обществе 4. Лидерство</vt:lpstr>
      <vt:lpstr>Стратегии индивидуального взаимодействия</vt:lpstr>
      <vt:lpstr>Первые шаги</vt:lpstr>
      <vt:lpstr>Сбор информации о семье</vt:lpstr>
      <vt:lpstr>Повышение знаний родителей о системе образования</vt:lpstr>
      <vt:lpstr>Создание системы поддержки  для родителей</vt:lpstr>
      <vt:lpstr>Роль семьи в поддержании обучения русскому языку</vt:lpstr>
      <vt:lpstr>Роль семьи в поддержании обучения русскому языку</vt:lpstr>
      <vt:lpstr>Формы совместной работы родителей и детей</vt:lpstr>
      <vt:lpstr>Роли родителей в формировании межкультурного диалога</vt:lpstr>
      <vt:lpstr>Использованные материалы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Ключевые положения эффективного взаимодействия педагогов и родителей детей с миграционной историей </dc:title>
  <dc:creator>Голева Татьяна Геннадьевна</dc:creator>
  <cp:lastModifiedBy>Голева Татьяна Геннадьевна</cp:lastModifiedBy>
  <cp:revision>15</cp:revision>
  <cp:lastPrinted>2025-04-28T12:39:42Z</cp:lastPrinted>
  <dcterms:created xsi:type="dcterms:W3CDTF">2025-04-28T08:57:14Z</dcterms:created>
  <dcterms:modified xsi:type="dcterms:W3CDTF">2025-04-29T12:48:49Z</dcterms:modified>
</cp:coreProperties>
</file>