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9" r:id="rId7"/>
    <p:sldId id="272" r:id="rId8"/>
    <p:sldId id="263" r:id="rId9"/>
    <p:sldId id="265" r:id="rId10"/>
    <p:sldId id="266" r:id="rId11"/>
    <p:sldId id="270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131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7EDDC-54EE-40A9-922F-FB03F162B00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80DA6-A725-4623-8748-3410A86C567D}">
      <dgm:prSet phldrT="[Текст]"/>
      <dgm:spPr/>
      <dgm:t>
        <a:bodyPr/>
        <a:lstStyle/>
        <a:p>
          <a:r>
            <a:rPr lang="ru-RU" dirty="0" smtClean="0"/>
            <a:t>Умение ориентироваться в выборе ИКТ</a:t>
          </a:r>
          <a:endParaRPr lang="ru-RU" dirty="0"/>
        </a:p>
      </dgm:t>
    </dgm:pt>
    <dgm:pt modelId="{80A93C39-A7AA-4FCE-AB2A-0A499A7D7F86}" type="parTrans" cxnId="{1F1B0C9D-79A3-4B3E-A669-E26C59AE0607}">
      <dgm:prSet/>
      <dgm:spPr/>
      <dgm:t>
        <a:bodyPr/>
        <a:lstStyle/>
        <a:p>
          <a:endParaRPr lang="ru-RU"/>
        </a:p>
      </dgm:t>
    </dgm:pt>
    <dgm:pt modelId="{41C419AA-C4C3-4F3F-AA84-19391FE64C1E}" type="sibTrans" cxnId="{1F1B0C9D-79A3-4B3E-A669-E26C59AE0607}">
      <dgm:prSet/>
      <dgm:spPr/>
      <dgm:t>
        <a:bodyPr/>
        <a:lstStyle/>
        <a:p>
          <a:endParaRPr lang="ru-RU"/>
        </a:p>
      </dgm:t>
    </dgm:pt>
    <dgm:pt modelId="{9E3147B6-03C1-4FDA-B9EA-890E27DD9B6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Использование готовых ЦОР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и их самостоятельное создание</a:t>
          </a:r>
        </a:p>
      </dgm:t>
    </dgm:pt>
    <dgm:pt modelId="{3283AF14-90B2-4696-9BC5-7113709D3976}" type="parTrans" cxnId="{547A3F8F-E014-47D9-B610-BFA533DEDC85}">
      <dgm:prSet/>
      <dgm:spPr/>
      <dgm:t>
        <a:bodyPr/>
        <a:lstStyle/>
        <a:p>
          <a:endParaRPr lang="ru-RU"/>
        </a:p>
      </dgm:t>
    </dgm:pt>
    <dgm:pt modelId="{ED3A9702-B132-43AC-AA03-7DF9CB211A02}" type="sibTrans" cxnId="{547A3F8F-E014-47D9-B610-BFA533DEDC85}">
      <dgm:prSet/>
      <dgm:spPr/>
      <dgm:t>
        <a:bodyPr/>
        <a:lstStyle/>
        <a:p>
          <a:endParaRPr lang="ru-RU"/>
        </a:p>
      </dgm:t>
    </dgm:pt>
    <dgm:pt modelId="{548C1D8A-E596-4D63-A5A9-42477E57593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Знание закономерностей применения ИКТ на разных этапах УВП</a:t>
          </a:r>
        </a:p>
        <a:p>
          <a:endParaRPr lang="ru-RU" dirty="0"/>
        </a:p>
      </dgm:t>
    </dgm:pt>
    <dgm:pt modelId="{F7017E1D-E770-4622-9CF1-B8E8E1EDC53D}" type="parTrans" cxnId="{C652DF1E-AD59-4458-A020-55EEB3B1D1EF}">
      <dgm:prSet/>
      <dgm:spPr/>
      <dgm:t>
        <a:bodyPr/>
        <a:lstStyle/>
        <a:p>
          <a:endParaRPr lang="ru-RU"/>
        </a:p>
      </dgm:t>
    </dgm:pt>
    <dgm:pt modelId="{4C2E0C21-767F-4EC4-9BAC-C7C3EA8B3C98}" type="sibTrans" cxnId="{C652DF1E-AD59-4458-A020-55EEB3B1D1EF}">
      <dgm:prSet/>
      <dgm:spPr/>
      <dgm:t>
        <a:bodyPr/>
        <a:lstStyle/>
        <a:p>
          <a:endParaRPr lang="ru-RU"/>
        </a:p>
      </dgm:t>
    </dgm:pt>
    <dgm:pt modelId="{D3C368DB-91EF-4595-965E-15D74610938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Владение приемами сбора, обработки, хранения и передачи информации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1C48F78-BD60-4CC2-8C90-28E490F5180E}" type="parTrans" cxnId="{DE5C87F1-9A28-4D6A-A10C-9DE36B05573F}">
      <dgm:prSet/>
      <dgm:spPr/>
      <dgm:t>
        <a:bodyPr/>
        <a:lstStyle/>
        <a:p>
          <a:endParaRPr lang="ru-RU"/>
        </a:p>
      </dgm:t>
    </dgm:pt>
    <dgm:pt modelId="{001051C4-B6C4-4F5F-9DCF-73146FF005EE}" type="sibTrans" cxnId="{DE5C87F1-9A28-4D6A-A10C-9DE36B05573F}">
      <dgm:prSet/>
      <dgm:spPr/>
      <dgm:t>
        <a:bodyPr/>
        <a:lstStyle/>
        <a:p>
          <a:endParaRPr lang="ru-RU"/>
        </a:p>
      </dgm:t>
    </dgm:pt>
    <dgm:pt modelId="{88A87C63-3BBF-48B7-BDE4-E37D4B883813}">
      <dgm:prSet phldrT="[Текст]"/>
      <dgm:spPr/>
      <dgm:t>
        <a:bodyPr/>
        <a:lstStyle/>
        <a:p>
          <a:r>
            <a:rPr lang="ru-RU" dirty="0" smtClean="0"/>
            <a:t>Умение использовать ИКТ </a:t>
          </a:r>
        </a:p>
        <a:p>
          <a:r>
            <a:rPr lang="ru-RU" dirty="0" smtClean="0"/>
            <a:t>для НОТ</a:t>
          </a:r>
        </a:p>
        <a:p>
          <a:endParaRPr lang="ru-RU" dirty="0"/>
        </a:p>
      </dgm:t>
    </dgm:pt>
    <dgm:pt modelId="{2C7FBF88-7A53-4580-9EEB-93EC4C4394B9}" type="parTrans" cxnId="{293EAA36-9683-4D08-A773-6246868ABD8B}">
      <dgm:prSet/>
      <dgm:spPr/>
      <dgm:t>
        <a:bodyPr/>
        <a:lstStyle/>
        <a:p>
          <a:endParaRPr lang="ru-RU"/>
        </a:p>
      </dgm:t>
    </dgm:pt>
    <dgm:pt modelId="{AA9A3209-AA9C-4053-82B3-501D3AF69251}" type="sibTrans" cxnId="{293EAA36-9683-4D08-A773-6246868ABD8B}">
      <dgm:prSet/>
      <dgm:spPr/>
      <dgm:t>
        <a:bodyPr/>
        <a:lstStyle/>
        <a:p>
          <a:endParaRPr lang="ru-RU"/>
        </a:p>
      </dgm:t>
    </dgm:pt>
    <dgm:pt modelId="{BB2A0CEB-1711-4242-B5FE-2020AD3C27B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Знание психологических и дидактических принципов применения ИКТ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0C27C05-1AEA-43B6-B880-0DC8EFCAA4A1}" type="parTrans" cxnId="{89BAFE07-D92B-4582-A276-3B598B920128}">
      <dgm:prSet/>
      <dgm:spPr/>
      <dgm:t>
        <a:bodyPr/>
        <a:lstStyle/>
        <a:p>
          <a:endParaRPr lang="ru-RU"/>
        </a:p>
      </dgm:t>
    </dgm:pt>
    <dgm:pt modelId="{8F883BB7-3FB9-4E58-A73D-2A79CACC0FEA}" type="sibTrans" cxnId="{89BAFE07-D92B-4582-A276-3B598B920128}">
      <dgm:prSet/>
      <dgm:spPr/>
      <dgm:t>
        <a:bodyPr/>
        <a:lstStyle/>
        <a:p>
          <a:endParaRPr lang="ru-RU"/>
        </a:p>
      </dgm:t>
    </dgm:pt>
    <dgm:pt modelId="{F81AA554-0B4D-4ABA-9A58-2A273D81F68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Владение приемами применения ИКТ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A95FBF6-E693-422E-ACE7-0A83D452ED4D}" type="parTrans" cxnId="{74B99A82-91AE-4808-8B7F-13A8AFB834FC}">
      <dgm:prSet/>
      <dgm:spPr/>
      <dgm:t>
        <a:bodyPr/>
        <a:lstStyle/>
        <a:p>
          <a:endParaRPr lang="ru-RU"/>
        </a:p>
      </dgm:t>
    </dgm:pt>
    <dgm:pt modelId="{8E3A4AEA-9F0B-4DED-9CC2-6AFEF18E9B6F}" type="sibTrans" cxnId="{74B99A82-91AE-4808-8B7F-13A8AFB834FC}">
      <dgm:prSet/>
      <dgm:spPr/>
      <dgm:t>
        <a:bodyPr/>
        <a:lstStyle/>
        <a:p>
          <a:endParaRPr lang="ru-RU"/>
        </a:p>
      </dgm:t>
    </dgm:pt>
    <dgm:pt modelId="{90CF90EC-9251-41FA-A04E-747A0CE8F3ED}">
      <dgm:prSet phldrT="[Текст]"/>
      <dgm:spPr/>
      <dgm:t>
        <a:bodyPr/>
        <a:lstStyle/>
        <a:p>
          <a:r>
            <a:rPr lang="ru-RU" dirty="0" smtClean="0"/>
            <a:t>Применение ИКТ </a:t>
          </a:r>
        </a:p>
        <a:p>
          <a:r>
            <a:rPr lang="ru-RU" dirty="0" smtClean="0"/>
            <a:t>для управления УВП </a:t>
          </a:r>
        </a:p>
        <a:p>
          <a:r>
            <a:rPr lang="ru-RU" dirty="0" smtClean="0"/>
            <a:t>по предмету</a:t>
          </a:r>
        </a:p>
        <a:p>
          <a:endParaRPr lang="ru-RU" dirty="0"/>
        </a:p>
      </dgm:t>
    </dgm:pt>
    <dgm:pt modelId="{CD2C779B-B849-4EAD-A947-2CEFBC7A02D3}" type="parTrans" cxnId="{BD63D737-2E5C-467E-9932-07A6BF4686FC}">
      <dgm:prSet/>
      <dgm:spPr/>
      <dgm:t>
        <a:bodyPr/>
        <a:lstStyle/>
        <a:p>
          <a:endParaRPr lang="ru-RU"/>
        </a:p>
      </dgm:t>
    </dgm:pt>
    <dgm:pt modelId="{2BA84FFC-AE38-417E-88FA-A2CB8107D40D}" type="sibTrans" cxnId="{BD63D737-2E5C-467E-9932-07A6BF4686FC}">
      <dgm:prSet/>
      <dgm:spPr/>
      <dgm:t>
        <a:bodyPr/>
        <a:lstStyle/>
        <a:p>
          <a:endParaRPr lang="ru-RU"/>
        </a:p>
      </dgm:t>
    </dgm:pt>
    <dgm:pt modelId="{42ABEA94-76D6-4287-8A7D-1447BF551C6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Использование ИКТ для мониторинга и контроля результатов обучения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515C49B-E715-4F28-9846-0AFB816BBE9B}" type="parTrans" cxnId="{D34887C1-38E0-4B60-858A-CCB69F4530BD}">
      <dgm:prSet/>
      <dgm:spPr/>
      <dgm:t>
        <a:bodyPr/>
        <a:lstStyle/>
        <a:p>
          <a:endParaRPr lang="ru-RU"/>
        </a:p>
      </dgm:t>
    </dgm:pt>
    <dgm:pt modelId="{057D2ACA-50E3-4A21-AEB8-16D587BABE2B}" type="sibTrans" cxnId="{D34887C1-38E0-4B60-858A-CCB69F4530BD}">
      <dgm:prSet/>
      <dgm:spPr/>
      <dgm:t>
        <a:bodyPr/>
        <a:lstStyle/>
        <a:p>
          <a:endParaRPr lang="ru-RU"/>
        </a:p>
      </dgm:t>
    </dgm:pt>
    <dgm:pt modelId="{E2EFFC4E-EF8F-4B11-AABD-94DFD22CF635}" type="pres">
      <dgm:prSet presAssocID="{7047EDDC-54EE-40A9-922F-FB03F162B00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93D3A1C-D92E-4067-9C61-6BD471F12D42}" type="pres">
      <dgm:prSet presAssocID="{B6F80DA6-A725-4623-8748-3410A86C567D}" presName="compNode" presStyleCnt="0"/>
      <dgm:spPr/>
    </dgm:pt>
    <dgm:pt modelId="{367A65E3-B19B-4846-9D58-1102FEBFE87E}" type="pres">
      <dgm:prSet presAssocID="{B6F80DA6-A725-4623-8748-3410A86C567D}" presName="dummyConnPt" presStyleCnt="0"/>
      <dgm:spPr/>
    </dgm:pt>
    <dgm:pt modelId="{9E9DA91D-2381-4091-B54C-7B1319E1D008}" type="pres">
      <dgm:prSet presAssocID="{B6F80DA6-A725-4623-8748-3410A86C567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A7180-E182-426F-BE4D-A2B0A7287643}" type="pres">
      <dgm:prSet presAssocID="{41C419AA-C4C3-4F3F-AA84-19391FE64C1E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BFE223CA-FF26-4819-9C57-858C505DAD13}" type="pres">
      <dgm:prSet presAssocID="{9E3147B6-03C1-4FDA-B9EA-890E27DD9B65}" presName="compNode" presStyleCnt="0"/>
      <dgm:spPr/>
    </dgm:pt>
    <dgm:pt modelId="{2A07B0FB-99E0-48CD-8549-ED4B591E9115}" type="pres">
      <dgm:prSet presAssocID="{9E3147B6-03C1-4FDA-B9EA-890E27DD9B65}" presName="dummyConnPt" presStyleCnt="0"/>
      <dgm:spPr/>
    </dgm:pt>
    <dgm:pt modelId="{421359AA-F569-424A-80DA-54973E40A0AB}" type="pres">
      <dgm:prSet presAssocID="{9E3147B6-03C1-4FDA-B9EA-890E27DD9B6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D0859-4EE1-4791-87C6-39EE0A80D9E3}" type="pres">
      <dgm:prSet presAssocID="{ED3A9702-B132-43AC-AA03-7DF9CB211A02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21DB53B-09DB-46DC-BA90-B0E43F06F0E0}" type="pres">
      <dgm:prSet presAssocID="{548C1D8A-E596-4D63-A5A9-42477E575939}" presName="compNode" presStyleCnt="0"/>
      <dgm:spPr/>
    </dgm:pt>
    <dgm:pt modelId="{31E039B2-E649-432E-BDAF-7AEE63220864}" type="pres">
      <dgm:prSet presAssocID="{548C1D8A-E596-4D63-A5A9-42477E575939}" presName="dummyConnPt" presStyleCnt="0"/>
      <dgm:spPr/>
    </dgm:pt>
    <dgm:pt modelId="{02F2FD6E-522F-437F-B564-64A9FD629B1D}" type="pres">
      <dgm:prSet presAssocID="{548C1D8A-E596-4D63-A5A9-42477E57593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27A8E-62A6-49FA-AF5D-AF305E5FF2BC}" type="pres">
      <dgm:prSet presAssocID="{4C2E0C21-767F-4EC4-9BAC-C7C3EA8B3C98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E6A4DFEF-66F7-43AA-9C3A-664852342CB8}" type="pres">
      <dgm:prSet presAssocID="{D3C368DB-91EF-4595-965E-15D746109383}" presName="compNode" presStyleCnt="0"/>
      <dgm:spPr/>
    </dgm:pt>
    <dgm:pt modelId="{AA23F86B-0975-44EB-A479-BA1F4EBEAF79}" type="pres">
      <dgm:prSet presAssocID="{D3C368DB-91EF-4595-965E-15D746109383}" presName="dummyConnPt" presStyleCnt="0"/>
      <dgm:spPr/>
    </dgm:pt>
    <dgm:pt modelId="{6765416C-9C3B-4568-A7EA-D4CEA8F71A20}" type="pres">
      <dgm:prSet presAssocID="{D3C368DB-91EF-4595-965E-15D74610938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88FAE-1A02-4F52-922F-D4B42FC33586}" type="pres">
      <dgm:prSet presAssocID="{001051C4-B6C4-4F5F-9DCF-73146FF005EE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A881E7C2-D444-4E08-80DA-7556181D2754}" type="pres">
      <dgm:prSet presAssocID="{88A87C63-3BBF-48B7-BDE4-E37D4B883813}" presName="compNode" presStyleCnt="0"/>
      <dgm:spPr/>
    </dgm:pt>
    <dgm:pt modelId="{582AEEC2-CF25-4016-B762-9F68DA274BBF}" type="pres">
      <dgm:prSet presAssocID="{88A87C63-3BBF-48B7-BDE4-E37D4B883813}" presName="dummyConnPt" presStyleCnt="0"/>
      <dgm:spPr/>
    </dgm:pt>
    <dgm:pt modelId="{855F51DF-666D-4325-B0EE-7064BF76D4E4}" type="pres">
      <dgm:prSet presAssocID="{88A87C63-3BBF-48B7-BDE4-E37D4B88381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CC953-A794-48CA-9E05-448B08EDF2CD}" type="pres">
      <dgm:prSet presAssocID="{AA9A3209-AA9C-4053-82B3-501D3AF69251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CAC92E8F-A35B-42AC-BFA7-A4A414CEA35F}" type="pres">
      <dgm:prSet presAssocID="{BB2A0CEB-1711-4242-B5FE-2020AD3C27B7}" presName="compNode" presStyleCnt="0"/>
      <dgm:spPr/>
    </dgm:pt>
    <dgm:pt modelId="{A6033181-E6B0-4345-8D22-BF3116BA7C26}" type="pres">
      <dgm:prSet presAssocID="{BB2A0CEB-1711-4242-B5FE-2020AD3C27B7}" presName="dummyConnPt" presStyleCnt="0"/>
      <dgm:spPr/>
    </dgm:pt>
    <dgm:pt modelId="{6C9F8766-6E45-48B2-B3C5-1186AFE8CF56}" type="pres">
      <dgm:prSet presAssocID="{BB2A0CEB-1711-4242-B5FE-2020AD3C27B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FB8F7-8E47-4915-988A-AA357DB2E474}" type="pres">
      <dgm:prSet presAssocID="{8F883BB7-3FB9-4E58-A73D-2A79CACC0FEA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559048E-07E3-4FE9-ADF7-46D147BBB9A8}" type="pres">
      <dgm:prSet presAssocID="{F81AA554-0B4D-4ABA-9A58-2A273D81F682}" presName="compNode" presStyleCnt="0"/>
      <dgm:spPr/>
    </dgm:pt>
    <dgm:pt modelId="{C2338ABD-E5F7-413C-A7F1-D2960E5B5D4B}" type="pres">
      <dgm:prSet presAssocID="{F81AA554-0B4D-4ABA-9A58-2A273D81F682}" presName="dummyConnPt" presStyleCnt="0"/>
      <dgm:spPr/>
    </dgm:pt>
    <dgm:pt modelId="{979ABACB-2E14-4610-AE7C-65936C85EE54}" type="pres">
      <dgm:prSet presAssocID="{F81AA554-0B4D-4ABA-9A58-2A273D81F68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C56FA-2F09-416D-9E16-ADFD838DC189}" type="pres">
      <dgm:prSet presAssocID="{8E3A4AEA-9F0B-4DED-9CC2-6AFEF18E9B6F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C67D53E-A459-4C06-AA7C-273C20897A44}" type="pres">
      <dgm:prSet presAssocID="{90CF90EC-9251-41FA-A04E-747A0CE8F3ED}" presName="compNode" presStyleCnt="0"/>
      <dgm:spPr/>
    </dgm:pt>
    <dgm:pt modelId="{54CFC1BC-9000-4D70-B700-175EB5BA3BB9}" type="pres">
      <dgm:prSet presAssocID="{90CF90EC-9251-41FA-A04E-747A0CE8F3ED}" presName="dummyConnPt" presStyleCnt="0"/>
      <dgm:spPr/>
    </dgm:pt>
    <dgm:pt modelId="{065B5A7C-BFAC-486C-8DA4-2B4C2006B090}" type="pres">
      <dgm:prSet presAssocID="{90CF90EC-9251-41FA-A04E-747A0CE8F3E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582A6-F9F1-44F7-8E6A-41A6575F00AC}" type="pres">
      <dgm:prSet presAssocID="{2BA84FFC-AE38-417E-88FA-A2CB8107D40D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FFB68924-16FB-41DC-8593-A4381B79C527}" type="pres">
      <dgm:prSet presAssocID="{42ABEA94-76D6-4287-8A7D-1447BF551C69}" presName="compNode" presStyleCnt="0"/>
      <dgm:spPr/>
    </dgm:pt>
    <dgm:pt modelId="{200B90A6-7898-466C-8C73-549AC4DAF57C}" type="pres">
      <dgm:prSet presAssocID="{42ABEA94-76D6-4287-8A7D-1447BF551C69}" presName="dummyConnPt" presStyleCnt="0"/>
      <dgm:spPr/>
    </dgm:pt>
    <dgm:pt modelId="{3F4B1B9F-B540-4423-AE2D-4B0CD8B3C6EB}" type="pres">
      <dgm:prSet presAssocID="{42ABEA94-76D6-4287-8A7D-1447BF551C6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90BDA-082C-413A-9464-B8A2DAE18F02}" type="presOf" srcId="{001051C4-B6C4-4F5F-9DCF-73146FF005EE}" destId="{34D88FAE-1A02-4F52-922F-D4B42FC33586}" srcOrd="0" destOrd="0" presId="urn:microsoft.com/office/officeart/2005/8/layout/bProcess4"/>
    <dgm:cxn modelId="{06B118C7-E954-4595-841C-C56268EFF733}" type="presOf" srcId="{4C2E0C21-767F-4EC4-9BAC-C7C3EA8B3C98}" destId="{0FB27A8E-62A6-49FA-AF5D-AF305E5FF2BC}" srcOrd="0" destOrd="0" presId="urn:microsoft.com/office/officeart/2005/8/layout/bProcess4"/>
    <dgm:cxn modelId="{BD63D737-2E5C-467E-9932-07A6BF4686FC}" srcId="{7047EDDC-54EE-40A9-922F-FB03F162B004}" destId="{90CF90EC-9251-41FA-A04E-747A0CE8F3ED}" srcOrd="7" destOrd="0" parTransId="{CD2C779B-B849-4EAD-A947-2CEFBC7A02D3}" sibTransId="{2BA84FFC-AE38-417E-88FA-A2CB8107D40D}"/>
    <dgm:cxn modelId="{1F1B0C9D-79A3-4B3E-A669-E26C59AE0607}" srcId="{7047EDDC-54EE-40A9-922F-FB03F162B004}" destId="{B6F80DA6-A725-4623-8748-3410A86C567D}" srcOrd="0" destOrd="0" parTransId="{80A93C39-A7AA-4FCE-AB2A-0A499A7D7F86}" sibTransId="{41C419AA-C4C3-4F3F-AA84-19391FE64C1E}"/>
    <dgm:cxn modelId="{293EAA36-9683-4D08-A773-6246868ABD8B}" srcId="{7047EDDC-54EE-40A9-922F-FB03F162B004}" destId="{88A87C63-3BBF-48B7-BDE4-E37D4B883813}" srcOrd="4" destOrd="0" parTransId="{2C7FBF88-7A53-4580-9EEB-93EC4C4394B9}" sibTransId="{AA9A3209-AA9C-4053-82B3-501D3AF69251}"/>
    <dgm:cxn modelId="{971E1ACD-FF51-4360-A683-2674CF0AAB16}" type="presOf" srcId="{ED3A9702-B132-43AC-AA03-7DF9CB211A02}" destId="{9DED0859-4EE1-4791-87C6-39EE0A80D9E3}" srcOrd="0" destOrd="0" presId="urn:microsoft.com/office/officeart/2005/8/layout/bProcess4"/>
    <dgm:cxn modelId="{DE5C87F1-9A28-4D6A-A10C-9DE36B05573F}" srcId="{7047EDDC-54EE-40A9-922F-FB03F162B004}" destId="{D3C368DB-91EF-4595-965E-15D746109383}" srcOrd="3" destOrd="0" parTransId="{71C48F78-BD60-4CC2-8C90-28E490F5180E}" sibTransId="{001051C4-B6C4-4F5F-9DCF-73146FF005EE}"/>
    <dgm:cxn modelId="{B8F242F1-B700-4C04-862E-A434CD009B99}" type="presOf" srcId="{B6F80DA6-A725-4623-8748-3410A86C567D}" destId="{9E9DA91D-2381-4091-B54C-7B1319E1D008}" srcOrd="0" destOrd="0" presId="urn:microsoft.com/office/officeart/2005/8/layout/bProcess4"/>
    <dgm:cxn modelId="{D34887C1-38E0-4B60-858A-CCB69F4530BD}" srcId="{7047EDDC-54EE-40A9-922F-FB03F162B004}" destId="{42ABEA94-76D6-4287-8A7D-1447BF551C69}" srcOrd="8" destOrd="0" parTransId="{5515C49B-E715-4F28-9846-0AFB816BBE9B}" sibTransId="{057D2ACA-50E3-4A21-AEB8-16D587BABE2B}"/>
    <dgm:cxn modelId="{0469A332-6412-4DCB-A9BF-98C136D7DD88}" type="presOf" srcId="{90CF90EC-9251-41FA-A04E-747A0CE8F3ED}" destId="{065B5A7C-BFAC-486C-8DA4-2B4C2006B090}" srcOrd="0" destOrd="0" presId="urn:microsoft.com/office/officeart/2005/8/layout/bProcess4"/>
    <dgm:cxn modelId="{829FCBCE-B053-432A-BFBA-052EFDA5916B}" type="presOf" srcId="{548C1D8A-E596-4D63-A5A9-42477E575939}" destId="{02F2FD6E-522F-437F-B564-64A9FD629B1D}" srcOrd="0" destOrd="0" presId="urn:microsoft.com/office/officeart/2005/8/layout/bProcess4"/>
    <dgm:cxn modelId="{04801191-E12A-4329-BCD3-9D0CBEC6CC39}" type="presOf" srcId="{9E3147B6-03C1-4FDA-B9EA-890E27DD9B65}" destId="{421359AA-F569-424A-80DA-54973E40A0AB}" srcOrd="0" destOrd="0" presId="urn:microsoft.com/office/officeart/2005/8/layout/bProcess4"/>
    <dgm:cxn modelId="{1199332B-385A-45B7-8193-0D4B4D5A94E0}" type="presOf" srcId="{BB2A0CEB-1711-4242-B5FE-2020AD3C27B7}" destId="{6C9F8766-6E45-48B2-B3C5-1186AFE8CF56}" srcOrd="0" destOrd="0" presId="urn:microsoft.com/office/officeart/2005/8/layout/bProcess4"/>
    <dgm:cxn modelId="{886036D5-3011-44C2-85B7-B13993FC1C4E}" type="presOf" srcId="{8E3A4AEA-9F0B-4DED-9CC2-6AFEF18E9B6F}" destId="{2D1C56FA-2F09-416D-9E16-ADFD838DC189}" srcOrd="0" destOrd="0" presId="urn:microsoft.com/office/officeart/2005/8/layout/bProcess4"/>
    <dgm:cxn modelId="{74B99A82-91AE-4808-8B7F-13A8AFB834FC}" srcId="{7047EDDC-54EE-40A9-922F-FB03F162B004}" destId="{F81AA554-0B4D-4ABA-9A58-2A273D81F682}" srcOrd="6" destOrd="0" parTransId="{0A95FBF6-E693-422E-ACE7-0A83D452ED4D}" sibTransId="{8E3A4AEA-9F0B-4DED-9CC2-6AFEF18E9B6F}"/>
    <dgm:cxn modelId="{5F5536D1-0585-46E3-A1B8-6572209B8DEC}" type="presOf" srcId="{D3C368DB-91EF-4595-965E-15D746109383}" destId="{6765416C-9C3B-4568-A7EA-D4CEA8F71A20}" srcOrd="0" destOrd="0" presId="urn:microsoft.com/office/officeart/2005/8/layout/bProcess4"/>
    <dgm:cxn modelId="{C652DF1E-AD59-4458-A020-55EEB3B1D1EF}" srcId="{7047EDDC-54EE-40A9-922F-FB03F162B004}" destId="{548C1D8A-E596-4D63-A5A9-42477E575939}" srcOrd="2" destOrd="0" parTransId="{F7017E1D-E770-4622-9CF1-B8E8E1EDC53D}" sibTransId="{4C2E0C21-767F-4EC4-9BAC-C7C3EA8B3C98}"/>
    <dgm:cxn modelId="{89BAFE07-D92B-4582-A276-3B598B920128}" srcId="{7047EDDC-54EE-40A9-922F-FB03F162B004}" destId="{BB2A0CEB-1711-4242-B5FE-2020AD3C27B7}" srcOrd="5" destOrd="0" parTransId="{60C27C05-1AEA-43B6-B880-0DC8EFCAA4A1}" sibTransId="{8F883BB7-3FB9-4E58-A73D-2A79CACC0FEA}"/>
    <dgm:cxn modelId="{61E27EB5-8A8F-4475-8009-877220B09AB1}" type="presOf" srcId="{88A87C63-3BBF-48B7-BDE4-E37D4B883813}" destId="{855F51DF-666D-4325-B0EE-7064BF76D4E4}" srcOrd="0" destOrd="0" presId="urn:microsoft.com/office/officeart/2005/8/layout/bProcess4"/>
    <dgm:cxn modelId="{5B54C3B0-B4CA-42AC-9FA8-A63171FFCA89}" type="presOf" srcId="{42ABEA94-76D6-4287-8A7D-1447BF551C69}" destId="{3F4B1B9F-B540-4423-AE2D-4B0CD8B3C6EB}" srcOrd="0" destOrd="0" presId="urn:microsoft.com/office/officeart/2005/8/layout/bProcess4"/>
    <dgm:cxn modelId="{882877CC-5AD6-41FA-818D-AB484645E9E5}" type="presOf" srcId="{AA9A3209-AA9C-4053-82B3-501D3AF69251}" destId="{C70CC953-A794-48CA-9E05-448B08EDF2CD}" srcOrd="0" destOrd="0" presId="urn:microsoft.com/office/officeart/2005/8/layout/bProcess4"/>
    <dgm:cxn modelId="{0080C6A3-3AF4-42B9-AD4C-B0B19EF32BED}" type="presOf" srcId="{8F883BB7-3FB9-4E58-A73D-2A79CACC0FEA}" destId="{919FB8F7-8E47-4915-988A-AA357DB2E474}" srcOrd="0" destOrd="0" presId="urn:microsoft.com/office/officeart/2005/8/layout/bProcess4"/>
    <dgm:cxn modelId="{547A3F8F-E014-47D9-B610-BFA533DEDC85}" srcId="{7047EDDC-54EE-40A9-922F-FB03F162B004}" destId="{9E3147B6-03C1-4FDA-B9EA-890E27DD9B65}" srcOrd="1" destOrd="0" parTransId="{3283AF14-90B2-4696-9BC5-7113709D3976}" sibTransId="{ED3A9702-B132-43AC-AA03-7DF9CB211A02}"/>
    <dgm:cxn modelId="{68FB7B62-1558-4401-91A1-3732AF7A4E83}" type="presOf" srcId="{41C419AA-C4C3-4F3F-AA84-19391FE64C1E}" destId="{CCBA7180-E182-426F-BE4D-A2B0A7287643}" srcOrd="0" destOrd="0" presId="urn:microsoft.com/office/officeart/2005/8/layout/bProcess4"/>
    <dgm:cxn modelId="{91E2334D-380C-4583-8A35-41C7B71D1565}" type="presOf" srcId="{2BA84FFC-AE38-417E-88FA-A2CB8107D40D}" destId="{F4E582A6-F9F1-44F7-8E6A-41A6575F00AC}" srcOrd="0" destOrd="0" presId="urn:microsoft.com/office/officeart/2005/8/layout/bProcess4"/>
    <dgm:cxn modelId="{C41F58D6-DAB7-4580-81D9-94E0899E249F}" type="presOf" srcId="{F81AA554-0B4D-4ABA-9A58-2A273D81F682}" destId="{979ABACB-2E14-4610-AE7C-65936C85EE54}" srcOrd="0" destOrd="0" presId="urn:microsoft.com/office/officeart/2005/8/layout/bProcess4"/>
    <dgm:cxn modelId="{20659D00-1BBA-4211-BEF2-3792853F0015}" type="presOf" srcId="{7047EDDC-54EE-40A9-922F-FB03F162B004}" destId="{E2EFFC4E-EF8F-4B11-AABD-94DFD22CF635}" srcOrd="0" destOrd="0" presId="urn:microsoft.com/office/officeart/2005/8/layout/bProcess4"/>
    <dgm:cxn modelId="{17ADB454-4D12-4DED-955F-ACCD6D6C23E9}" type="presParOf" srcId="{E2EFFC4E-EF8F-4B11-AABD-94DFD22CF635}" destId="{293D3A1C-D92E-4067-9C61-6BD471F12D42}" srcOrd="0" destOrd="0" presId="urn:microsoft.com/office/officeart/2005/8/layout/bProcess4"/>
    <dgm:cxn modelId="{13E444E7-2D32-48B2-A346-26BA0783E72A}" type="presParOf" srcId="{293D3A1C-D92E-4067-9C61-6BD471F12D42}" destId="{367A65E3-B19B-4846-9D58-1102FEBFE87E}" srcOrd="0" destOrd="0" presId="urn:microsoft.com/office/officeart/2005/8/layout/bProcess4"/>
    <dgm:cxn modelId="{1A3B18AF-E244-420E-900F-1C71ED42843B}" type="presParOf" srcId="{293D3A1C-D92E-4067-9C61-6BD471F12D42}" destId="{9E9DA91D-2381-4091-B54C-7B1319E1D008}" srcOrd="1" destOrd="0" presId="urn:microsoft.com/office/officeart/2005/8/layout/bProcess4"/>
    <dgm:cxn modelId="{A276C521-5546-49D5-A0DE-A390D83B067D}" type="presParOf" srcId="{E2EFFC4E-EF8F-4B11-AABD-94DFD22CF635}" destId="{CCBA7180-E182-426F-BE4D-A2B0A7287643}" srcOrd="1" destOrd="0" presId="urn:microsoft.com/office/officeart/2005/8/layout/bProcess4"/>
    <dgm:cxn modelId="{3833BD8D-6AB1-4BB4-ABF7-4635E4137ED9}" type="presParOf" srcId="{E2EFFC4E-EF8F-4B11-AABD-94DFD22CF635}" destId="{BFE223CA-FF26-4819-9C57-858C505DAD13}" srcOrd="2" destOrd="0" presId="urn:microsoft.com/office/officeart/2005/8/layout/bProcess4"/>
    <dgm:cxn modelId="{D87B38BA-E3BF-48A3-B3F9-871B408E5CD9}" type="presParOf" srcId="{BFE223CA-FF26-4819-9C57-858C505DAD13}" destId="{2A07B0FB-99E0-48CD-8549-ED4B591E9115}" srcOrd="0" destOrd="0" presId="urn:microsoft.com/office/officeart/2005/8/layout/bProcess4"/>
    <dgm:cxn modelId="{1B92A40C-A5E7-4F69-AE70-915C467E4C54}" type="presParOf" srcId="{BFE223CA-FF26-4819-9C57-858C505DAD13}" destId="{421359AA-F569-424A-80DA-54973E40A0AB}" srcOrd="1" destOrd="0" presId="urn:microsoft.com/office/officeart/2005/8/layout/bProcess4"/>
    <dgm:cxn modelId="{CF29F356-3974-48A0-9C5E-DA4E74FE4F7B}" type="presParOf" srcId="{E2EFFC4E-EF8F-4B11-AABD-94DFD22CF635}" destId="{9DED0859-4EE1-4791-87C6-39EE0A80D9E3}" srcOrd="3" destOrd="0" presId="urn:microsoft.com/office/officeart/2005/8/layout/bProcess4"/>
    <dgm:cxn modelId="{835FBEA8-C4B3-4C98-946D-9E2A21BCA16E}" type="presParOf" srcId="{E2EFFC4E-EF8F-4B11-AABD-94DFD22CF635}" destId="{521DB53B-09DB-46DC-BA90-B0E43F06F0E0}" srcOrd="4" destOrd="0" presId="urn:microsoft.com/office/officeart/2005/8/layout/bProcess4"/>
    <dgm:cxn modelId="{91CA8205-A52F-467F-8A98-0F135E0C1045}" type="presParOf" srcId="{521DB53B-09DB-46DC-BA90-B0E43F06F0E0}" destId="{31E039B2-E649-432E-BDAF-7AEE63220864}" srcOrd="0" destOrd="0" presId="urn:microsoft.com/office/officeart/2005/8/layout/bProcess4"/>
    <dgm:cxn modelId="{EFC9A810-4203-425A-B26F-D127F8AAD3C3}" type="presParOf" srcId="{521DB53B-09DB-46DC-BA90-B0E43F06F0E0}" destId="{02F2FD6E-522F-437F-B564-64A9FD629B1D}" srcOrd="1" destOrd="0" presId="urn:microsoft.com/office/officeart/2005/8/layout/bProcess4"/>
    <dgm:cxn modelId="{616A81B8-EED8-4C73-85A4-4EDCDA6A07B2}" type="presParOf" srcId="{E2EFFC4E-EF8F-4B11-AABD-94DFD22CF635}" destId="{0FB27A8E-62A6-49FA-AF5D-AF305E5FF2BC}" srcOrd="5" destOrd="0" presId="urn:microsoft.com/office/officeart/2005/8/layout/bProcess4"/>
    <dgm:cxn modelId="{9BF5F06D-5657-4F59-843E-6A46AE462FFD}" type="presParOf" srcId="{E2EFFC4E-EF8F-4B11-AABD-94DFD22CF635}" destId="{E6A4DFEF-66F7-43AA-9C3A-664852342CB8}" srcOrd="6" destOrd="0" presId="urn:microsoft.com/office/officeart/2005/8/layout/bProcess4"/>
    <dgm:cxn modelId="{2A808608-3143-498C-B74C-A968A4915C8B}" type="presParOf" srcId="{E6A4DFEF-66F7-43AA-9C3A-664852342CB8}" destId="{AA23F86B-0975-44EB-A479-BA1F4EBEAF79}" srcOrd="0" destOrd="0" presId="urn:microsoft.com/office/officeart/2005/8/layout/bProcess4"/>
    <dgm:cxn modelId="{ED55D3D1-B1BE-4FBB-B688-A3ED948CDB79}" type="presParOf" srcId="{E6A4DFEF-66F7-43AA-9C3A-664852342CB8}" destId="{6765416C-9C3B-4568-A7EA-D4CEA8F71A20}" srcOrd="1" destOrd="0" presId="urn:microsoft.com/office/officeart/2005/8/layout/bProcess4"/>
    <dgm:cxn modelId="{7FDD2CA0-5D1C-4911-86F5-35D5FC7539AD}" type="presParOf" srcId="{E2EFFC4E-EF8F-4B11-AABD-94DFD22CF635}" destId="{34D88FAE-1A02-4F52-922F-D4B42FC33586}" srcOrd="7" destOrd="0" presId="urn:microsoft.com/office/officeart/2005/8/layout/bProcess4"/>
    <dgm:cxn modelId="{EF150CB2-88CF-495E-B8CF-897392F014E4}" type="presParOf" srcId="{E2EFFC4E-EF8F-4B11-AABD-94DFD22CF635}" destId="{A881E7C2-D444-4E08-80DA-7556181D2754}" srcOrd="8" destOrd="0" presId="urn:microsoft.com/office/officeart/2005/8/layout/bProcess4"/>
    <dgm:cxn modelId="{8ACED140-261D-4478-91D9-698D6F4B92EB}" type="presParOf" srcId="{A881E7C2-D444-4E08-80DA-7556181D2754}" destId="{582AEEC2-CF25-4016-B762-9F68DA274BBF}" srcOrd="0" destOrd="0" presId="urn:microsoft.com/office/officeart/2005/8/layout/bProcess4"/>
    <dgm:cxn modelId="{CE0D03C6-197E-4F1A-B2BF-F852C0F4F6A0}" type="presParOf" srcId="{A881E7C2-D444-4E08-80DA-7556181D2754}" destId="{855F51DF-666D-4325-B0EE-7064BF76D4E4}" srcOrd="1" destOrd="0" presId="urn:microsoft.com/office/officeart/2005/8/layout/bProcess4"/>
    <dgm:cxn modelId="{9F8D4BB7-A4F9-4E2E-8F1E-4A6FE0708A59}" type="presParOf" srcId="{E2EFFC4E-EF8F-4B11-AABD-94DFD22CF635}" destId="{C70CC953-A794-48CA-9E05-448B08EDF2CD}" srcOrd="9" destOrd="0" presId="urn:microsoft.com/office/officeart/2005/8/layout/bProcess4"/>
    <dgm:cxn modelId="{00215747-F305-44FF-9A46-9C3178908CBD}" type="presParOf" srcId="{E2EFFC4E-EF8F-4B11-AABD-94DFD22CF635}" destId="{CAC92E8F-A35B-42AC-BFA7-A4A414CEA35F}" srcOrd="10" destOrd="0" presId="urn:microsoft.com/office/officeart/2005/8/layout/bProcess4"/>
    <dgm:cxn modelId="{4D17CAA3-E985-49AB-8D2B-2AC21F7A0834}" type="presParOf" srcId="{CAC92E8F-A35B-42AC-BFA7-A4A414CEA35F}" destId="{A6033181-E6B0-4345-8D22-BF3116BA7C26}" srcOrd="0" destOrd="0" presId="urn:microsoft.com/office/officeart/2005/8/layout/bProcess4"/>
    <dgm:cxn modelId="{003E82B9-6D97-4903-A9F7-11319632CA35}" type="presParOf" srcId="{CAC92E8F-A35B-42AC-BFA7-A4A414CEA35F}" destId="{6C9F8766-6E45-48B2-B3C5-1186AFE8CF56}" srcOrd="1" destOrd="0" presId="urn:microsoft.com/office/officeart/2005/8/layout/bProcess4"/>
    <dgm:cxn modelId="{EF14D37C-BA48-4121-8524-25428D6BD584}" type="presParOf" srcId="{E2EFFC4E-EF8F-4B11-AABD-94DFD22CF635}" destId="{919FB8F7-8E47-4915-988A-AA357DB2E474}" srcOrd="11" destOrd="0" presId="urn:microsoft.com/office/officeart/2005/8/layout/bProcess4"/>
    <dgm:cxn modelId="{F7CCA98D-276C-4F8C-8D65-C862D59ECC10}" type="presParOf" srcId="{E2EFFC4E-EF8F-4B11-AABD-94DFD22CF635}" destId="{7559048E-07E3-4FE9-ADF7-46D147BBB9A8}" srcOrd="12" destOrd="0" presId="urn:microsoft.com/office/officeart/2005/8/layout/bProcess4"/>
    <dgm:cxn modelId="{3BDA77B3-B4A6-42B7-B0B1-4304D6C3C752}" type="presParOf" srcId="{7559048E-07E3-4FE9-ADF7-46D147BBB9A8}" destId="{C2338ABD-E5F7-413C-A7F1-D2960E5B5D4B}" srcOrd="0" destOrd="0" presId="urn:microsoft.com/office/officeart/2005/8/layout/bProcess4"/>
    <dgm:cxn modelId="{B50FC3DE-7C81-43C9-B9A8-ED33B40B8BA8}" type="presParOf" srcId="{7559048E-07E3-4FE9-ADF7-46D147BBB9A8}" destId="{979ABACB-2E14-4610-AE7C-65936C85EE54}" srcOrd="1" destOrd="0" presId="urn:microsoft.com/office/officeart/2005/8/layout/bProcess4"/>
    <dgm:cxn modelId="{962B4528-05D9-42A2-9E76-0505CAF51263}" type="presParOf" srcId="{E2EFFC4E-EF8F-4B11-AABD-94DFD22CF635}" destId="{2D1C56FA-2F09-416D-9E16-ADFD838DC189}" srcOrd="13" destOrd="0" presId="urn:microsoft.com/office/officeart/2005/8/layout/bProcess4"/>
    <dgm:cxn modelId="{CFB1DBCD-EB78-4E25-989F-D1915D1A5343}" type="presParOf" srcId="{E2EFFC4E-EF8F-4B11-AABD-94DFD22CF635}" destId="{CC67D53E-A459-4C06-AA7C-273C20897A44}" srcOrd="14" destOrd="0" presId="urn:microsoft.com/office/officeart/2005/8/layout/bProcess4"/>
    <dgm:cxn modelId="{AC56ADBD-EB24-4B36-830F-E3B5E9DF2151}" type="presParOf" srcId="{CC67D53E-A459-4C06-AA7C-273C20897A44}" destId="{54CFC1BC-9000-4D70-B700-175EB5BA3BB9}" srcOrd="0" destOrd="0" presId="urn:microsoft.com/office/officeart/2005/8/layout/bProcess4"/>
    <dgm:cxn modelId="{B3107BCD-D3F1-4D26-B550-6D887A4652A4}" type="presParOf" srcId="{CC67D53E-A459-4C06-AA7C-273C20897A44}" destId="{065B5A7C-BFAC-486C-8DA4-2B4C2006B090}" srcOrd="1" destOrd="0" presId="urn:microsoft.com/office/officeart/2005/8/layout/bProcess4"/>
    <dgm:cxn modelId="{BFAD723B-8C95-43C0-ADAE-8423BEE72F46}" type="presParOf" srcId="{E2EFFC4E-EF8F-4B11-AABD-94DFD22CF635}" destId="{F4E582A6-F9F1-44F7-8E6A-41A6575F00AC}" srcOrd="15" destOrd="0" presId="urn:microsoft.com/office/officeart/2005/8/layout/bProcess4"/>
    <dgm:cxn modelId="{BE1FC34E-94F2-4720-9288-03F0217B6F25}" type="presParOf" srcId="{E2EFFC4E-EF8F-4B11-AABD-94DFD22CF635}" destId="{FFB68924-16FB-41DC-8593-A4381B79C527}" srcOrd="16" destOrd="0" presId="urn:microsoft.com/office/officeart/2005/8/layout/bProcess4"/>
    <dgm:cxn modelId="{AC09CF59-182B-4A9F-A6B1-A0D84EDF946C}" type="presParOf" srcId="{FFB68924-16FB-41DC-8593-A4381B79C527}" destId="{200B90A6-7898-466C-8C73-549AC4DAF57C}" srcOrd="0" destOrd="0" presId="urn:microsoft.com/office/officeart/2005/8/layout/bProcess4"/>
    <dgm:cxn modelId="{8378AA0B-F0EA-423E-8B09-C2FDF0EED3C0}" type="presParOf" srcId="{FFB68924-16FB-41DC-8593-A4381B79C527}" destId="{3F4B1B9F-B540-4423-AE2D-4B0CD8B3C6E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BA7180-E182-426F-BE4D-A2B0A7287643}">
      <dsp:nvSpPr>
        <dsp:cNvPr id="0" name=""/>
        <dsp:cNvSpPr/>
      </dsp:nvSpPr>
      <dsp:spPr>
        <a:xfrm rot="5400000">
          <a:off x="-388363" y="1419016"/>
          <a:ext cx="1714858" cy="2069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DA91D-2381-4091-B54C-7B1319E1D008}">
      <dsp:nvSpPr>
        <dsp:cNvPr id="0" name=""/>
        <dsp:cNvSpPr/>
      </dsp:nvSpPr>
      <dsp:spPr>
        <a:xfrm>
          <a:off x="4237" y="321803"/>
          <a:ext cx="2299579" cy="137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Умение ориентироваться в выборе ИКТ</a:t>
          </a:r>
          <a:endParaRPr lang="ru-RU" sz="1500" kern="1200" dirty="0"/>
        </a:p>
      </dsp:txBody>
      <dsp:txXfrm>
        <a:off x="4237" y="321803"/>
        <a:ext cx="2299579" cy="1379747"/>
      </dsp:txXfrm>
    </dsp:sp>
    <dsp:sp modelId="{9DED0859-4EE1-4791-87C6-39EE0A80D9E3}">
      <dsp:nvSpPr>
        <dsp:cNvPr id="0" name=""/>
        <dsp:cNvSpPr/>
      </dsp:nvSpPr>
      <dsp:spPr>
        <a:xfrm rot="5400000">
          <a:off x="-388363" y="3143701"/>
          <a:ext cx="1714858" cy="2069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59AA-F569-424A-80DA-54973E40A0AB}">
      <dsp:nvSpPr>
        <dsp:cNvPr id="0" name=""/>
        <dsp:cNvSpPr/>
      </dsp:nvSpPr>
      <dsp:spPr>
        <a:xfrm>
          <a:off x="4237" y="2046488"/>
          <a:ext cx="2299579" cy="137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Использование готовых ЦОР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 и их самостоятельное создание</a:t>
          </a:r>
        </a:p>
      </dsp:txBody>
      <dsp:txXfrm>
        <a:off x="4237" y="2046488"/>
        <a:ext cx="2299579" cy="1379747"/>
      </dsp:txXfrm>
    </dsp:sp>
    <dsp:sp modelId="{0FB27A8E-62A6-49FA-AF5D-AF305E5FF2BC}">
      <dsp:nvSpPr>
        <dsp:cNvPr id="0" name=""/>
        <dsp:cNvSpPr/>
      </dsp:nvSpPr>
      <dsp:spPr>
        <a:xfrm>
          <a:off x="473979" y="4006043"/>
          <a:ext cx="3048614" cy="2069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2FD6E-522F-437F-B564-64A9FD629B1D}">
      <dsp:nvSpPr>
        <dsp:cNvPr id="0" name=""/>
        <dsp:cNvSpPr/>
      </dsp:nvSpPr>
      <dsp:spPr>
        <a:xfrm>
          <a:off x="4237" y="3771172"/>
          <a:ext cx="2299579" cy="137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Знание закономерностей применения ИКТ на разных этапах УВП</a:t>
          </a:r>
        </a:p>
        <a:p>
          <a:pPr lvl="0" algn="ctr">
            <a:spcBef>
              <a:spcPct val="0"/>
            </a:spcBef>
          </a:pPr>
          <a:endParaRPr lang="ru-RU" sz="1500" kern="1200" dirty="0"/>
        </a:p>
      </dsp:txBody>
      <dsp:txXfrm>
        <a:off x="4237" y="3771172"/>
        <a:ext cx="2299579" cy="1379747"/>
      </dsp:txXfrm>
    </dsp:sp>
    <dsp:sp modelId="{34D88FAE-1A02-4F52-922F-D4B42FC33586}">
      <dsp:nvSpPr>
        <dsp:cNvPr id="0" name=""/>
        <dsp:cNvSpPr/>
      </dsp:nvSpPr>
      <dsp:spPr>
        <a:xfrm rot="16200000">
          <a:off x="2670077" y="3143701"/>
          <a:ext cx="1714858" cy="2069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5416C-9C3B-4568-A7EA-D4CEA8F71A20}">
      <dsp:nvSpPr>
        <dsp:cNvPr id="0" name=""/>
        <dsp:cNvSpPr/>
      </dsp:nvSpPr>
      <dsp:spPr>
        <a:xfrm>
          <a:off x="3062678" y="3771172"/>
          <a:ext cx="2299579" cy="137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Владение приемами сбора, обработки, хранения и передачи информации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062678" y="3771172"/>
        <a:ext cx="2299579" cy="1379747"/>
      </dsp:txXfrm>
    </dsp:sp>
    <dsp:sp modelId="{C70CC953-A794-48CA-9E05-448B08EDF2CD}">
      <dsp:nvSpPr>
        <dsp:cNvPr id="0" name=""/>
        <dsp:cNvSpPr/>
      </dsp:nvSpPr>
      <dsp:spPr>
        <a:xfrm rot="16200000">
          <a:off x="2670077" y="1419016"/>
          <a:ext cx="1714858" cy="2069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F51DF-666D-4325-B0EE-7064BF76D4E4}">
      <dsp:nvSpPr>
        <dsp:cNvPr id="0" name=""/>
        <dsp:cNvSpPr/>
      </dsp:nvSpPr>
      <dsp:spPr>
        <a:xfrm>
          <a:off x="3062678" y="2046488"/>
          <a:ext cx="2299579" cy="137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Умение использовать ИКТ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для НОТ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062678" y="2046488"/>
        <a:ext cx="2299579" cy="1379747"/>
      </dsp:txXfrm>
    </dsp:sp>
    <dsp:sp modelId="{919FB8F7-8E47-4915-988A-AA357DB2E474}">
      <dsp:nvSpPr>
        <dsp:cNvPr id="0" name=""/>
        <dsp:cNvSpPr/>
      </dsp:nvSpPr>
      <dsp:spPr>
        <a:xfrm>
          <a:off x="3532420" y="556674"/>
          <a:ext cx="3048614" cy="2069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F8766-6E45-48B2-B3C5-1186AFE8CF56}">
      <dsp:nvSpPr>
        <dsp:cNvPr id="0" name=""/>
        <dsp:cNvSpPr/>
      </dsp:nvSpPr>
      <dsp:spPr>
        <a:xfrm>
          <a:off x="3062678" y="321803"/>
          <a:ext cx="2299579" cy="137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Знание психологических и дидактических принципов применения ИКТ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062678" y="321803"/>
        <a:ext cx="2299579" cy="1379747"/>
      </dsp:txXfrm>
    </dsp:sp>
    <dsp:sp modelId="{2D1C56FA-2F09-416D-9E16-ADFD838DC189}">
      <dsp:nvSpPr>
        <dsp:cNvPr id="0" name=""/>
        <dsp:cNvSpPr/>
      </dsp:nvSpPr>
      <dsp:spPr>
        <a:xfrm rot="5400000">
          <a:off x="5728518" y="1419016"/>
          <a:ext cx="1714858" cy="2069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ABACB-2E14-4610-AE7C-65936C85EE54}">
      <dsp:nvSpPr>
        <dsp:cNvPr id="0" name=""/>
        <dsp:cNvSpPr/>
      </dsp:nvSpPr>
      <dsp:spPr>
        <a:xfrm>
          <a:off x="6121119" y="321803"/>
          <a:ext cx="2299579" cy="137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Владение приемами применения ИКТ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121119" y="321803"/>
        <a:ext cx="2299579" cy="1379747"/>
      </dsp:txXfrm>
    </dsp:sp>
    <dsp:sp modelId="{F4E582A6-F9F1-44F7-8E6A-41A6575F00AC}">
      <dsp:nvSpPr>
        <dsp:cNvPr id="0" name=""/>
        <dsp:cNvSpPr/>
      </dsp:nvSpPr>
      <dsp:spPr>
        <a:xfrm rot="5400000">
          <a:off x="5728518" y="3143701"/>
          <a:ext cx="1714858" cy="2069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B5A7C-BFAC-486C-8DA4-2B4C2006B090}">
      <dsp:nvSpPr>
        <dsp:cNvPr id="0" name=""/>
        <dsp:cNvSpPr/>
      </dsp:nvSpPr>
      <dsp:spPr>
        <a:xfrm>
          <a:off x="6121119" y="2046488"/>
          <a:ext cx="2299579" cy="137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Применение ИКТ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для управления УВП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предмету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121119" y="2046488"/>
        <a:ext cx="2299579" cy="1379747"/>
      </dsp:txXfrm>
    </dsp:sp>
    <dsp:sp modelId="{3F4B1B9F-B540-4423-AE2D-4B0CD8B3C6EB}">
      <dsp:nvSpPr>
        <dsp:cNvPr id="0" name=""/>
        <dsp:cNvSpPr/>
      </dsp:nvSpPr>
      <dsp:spPr>
        <a:xfrm>
          <a:off x="6121119" y="3771172"/>
          <a:ext cx="2299579" cy="137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Использование ИКТ для мониторинга и контроля результатов обучения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121119" y="3771172"/>
        <a:ext cx="2299579" cy="1379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B61D0-EF31-45A7-B7AF-A9F23C87132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6BC63-26FB-4FDF-92A8-72DBA8A17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67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4795B39-476E-45EA-A6D6-5C1221C51128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 eaLnBrk="1" hangingPunct="1"/>
              <a:t>6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74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71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081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36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3D34-6A8B-4716-B9A0-72D7358E0615}" type="datetime1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F8B3-F83A-4224-9ABE-4EE7DF072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08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99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37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7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55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27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96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15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4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619C-171D-4B85-897B-D2B0AADC734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6562-23B9-473C-8E22-6B527E047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68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tandart.edu.ru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www.educom.ru/ru/works/inform_doc/programmi/koncerciya2009.pdf" TargetMode="External"/><Relationship Id="rId4" Type="http://schemas.openxmlformats.org/officeDocument/2006/relationships/hyperlink" Target="http://ru.iite.unesco.org/publications/3214694/" TargetMode="External"/><Relationship Id="rId9" Type="http://schemas.openxmlformats.org/officeDocument/2006/relationships/hyperlink" Target="http://www.edupravo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smoecology.narod.ru/statya.files/aspirant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Актуальные проблемы профессиональной компетентности учителя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русского языка и литературы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6400800" cy="1944216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34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0728"/>
            <a:ext cx="8496944" cy="558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3529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ИКТ компетентность учителя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im6-tub-ru.yandex.net/i?id=304322018-48-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05858"/>
            <a:ext cx="1428750" cy="101917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55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4675" y="1711635"/>
            <a:ext cx="3672408" cy="38776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ФГОС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</a:rPr>
              <a:t>Концепция  информатизации образовательного процесса в системе Департамента образования </a:t>
            </a:r>
            <a:r>
              <a:rPr lang="ru-RU" dirty="0" err="1" smtClean="0">
                <a:solidFill>
                  <a:srgbClr val="002060"/>
                </a:solidFill>
              </a:rPr>
              <a:t>г.Москвы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rgbClr val="3131C5"/>
                </a:solidFill>
              </a:rPr>
              <a:t>Структура ИКТ-компетентности учителей. Рекомендации ЮНЕСКО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78" y="3847023"/>
            <a:ext cx="1477812" cy="2093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39411"/>
            <a:ext cx="1677918" cy="6588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6237597"/>
            <a:ext cx="49320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http://ru.iite.unesco.org/publications/3214694/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7572" y="3554804"/>
            <a:ext cx="33147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… документ </a:t>
            </a:r>
            <a:r>
              <a:rPr lang="ru-RU" sz="1400" dirty="0"/>
              <a:t>«Структура ИКТ-компетентности учителей» (ICT </a:t>
            </a:r>
            <a:r>
              <a:rPr lang="ru-RU" sz="1400" dirty="0" err="1"/>
              <a:t>Competency</a:t>
            </a:r>
            <a:r>
              <a:rPr lang="ru-RU" sz="1400" dirty="0"/>
              <a:t> </a:t>
            </a:r>
            <a:r>
              <a:rPr lang="ru-RU" sz="1400" dirty="0" err="1"/>
              <a:t>Framework</a:t>
            </a:r>
            <a:r>
              <a:rPr lang="ru-RU" sz="1400" dirty="0"/>
              <a:t> </a:t>
            </a:r>
            <a:r>
              <a:rPr lang="ru-RU" sz="1400" dirty="0" err="1"/>
              <a:t>for</a:t>
            </a:r>
            <a:r>
              <a:rPr lang="ru-RU" sz="1400" dirty="0"/>
              <a:t> </a:t>
            </a:r>
            <a:r>
              <a:rPr lang="ru-RU" sz="1400" dirty="0" err="1"/>
              <a:t>Teachers</a:t>
            </a:r>
            <a:r>
              <a:rPr lang="ru-RU" sz="1400" dirty="0"/>
              <a:t>, или ICT-CFT) ставит своей целью помочь каждой стране разработать всеобъемлющую стратегию и рекомендации в области ИКТ-компетентности учителей, что должно рассматриваться как значимая составная часть генерального плана информатизации образования.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725452"/>
            <a:ext cx="502392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5"/>
              </a:rPr>
              <a:t>http://www.educom.ru/ru/works/inform_doc/programmi/koncerciya2009.pdf</a:t>
            </a:r>
            <a:endParaRPr lang="ru-RU" sz="1600" dirty="0"/>
          </a:p>
        </p:txBody>
      </p:sp>
      <p:pic>
        <p:nvPicPr>
          <p:cNvPr id="11271" name="Picture 7" descr="http://im6-tub-ru.yandex.net/i?id=270588326-04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40" y="357109"/>
            <a:ext cx="923985" cy="997106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im5-tub-ru.yandex.net/i?id=186826314-58-7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109"/>
            <a:ext cx="936104" cy="936104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34519" y="1828927"/>
            <a:ext cx="23639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http://standart.edu.ru/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5755986"/>
            <a:ext cx="25922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hlinkClick r:id="rId9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9"/>
              </a:rPr>
              <a:t>www.edupravo.ru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4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" y="949528"/>
            <a:ext cx="9144000" cy="59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0648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Информационное пространство учителя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563888" y="1772816"/>
            <a:ext cx="2952328" cy="15841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4" idx="2"/>
          </p:cNvCxnSpPr>
          <p:nvPr/>
        </p:nvCxnSpPr>
        <p:spPr>
          <a:xfrm flipH="1">
            <a:off x="6228184" y="1756933"/>
            <a:ext cx="288032" cy="160005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2120" y="1387601"/>
            <a:ext cx="17281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ВНИМАНИЕ!!!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84" y="94952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Автор схемы - </a:t>
            </a:r>
            <a:r>
              <a:rPr lang="ru-RU" sz="1400" i="1" dirty="0" err="1" smtClean="0"/>
              <a:t>Тралкова</a:t>
            </a:r>
            <a:r>
              <a:rPr lang="ru-RU" sz="1400" i="1" dirty="0" smtClean="0"/>
              <a:t> Н.Б.</a:t>
            </a:r>
            <a:endParaRPr lang="ru-RU" sz="1400" i="1" dirty="0"/>
          </a:p>
        </p:txBody>
      </p:sp>
    </p:spTree>
    <p:extLst>
      <p:ext uri="{BB962C8B-B14F-4D97-AF65-F5344CB8AC3E}">
        <p14:creationId xmlns="" xmlns:p14="http://schemas.microsoft.com/office/powerpoint/2010/main" val="42498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Современный урок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096" y="5589240"/>
            <a:ext cx="172819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САМ  УЧУСЬ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589240"/>
            <a:ext cx="2592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131C5"/>
                </a:solidFill>
              </a:rPr>
              <a:t>СОЗДАЮ  УСЛОВИЯ, НАПРАВЛЯЮ</a:t>
            </a:r>
            <a:endParaRPr lang="ru-RU" b="1" dirty="0">
              <a:solidFill>
                <a:srgbClr val="3131C5"/>
              </a:solidFill>
            </a:endParaRP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 flipH="1">
            <a:off x="1424192" y="4581128"/>
            <a:ext cx="2067688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6056" y="4581128"/>
            <a:ext cx="1800200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38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hlinkClick r:id="rId3"/>
              </a:rPr>
              <a:t>http://fcior.edu.ru/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61989"/>
            <a:ext cx="43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Цифровые образовательные ресурсы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4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17" y="980728"/>
            <a:ext cx="9172817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5107" y="457508"/>
            <a:ext cx="4821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3"/>
              </a:rPr>
              <a:t>http://school-collection.edu.ru/</a:t>
            </a:r>
            <a:endParaRPr lang="ru-RU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0508"/>
            <a:ext cx="43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Цифровые образовательные ресурсы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41764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Цель введения </a:t>
            </a:r>
            <a:r>
              <a:rPr lang="ru-RU" sz="4000" dirty="0">
                <a:solidFill>
                  <a:srgbClr val="FF0000"/>
                </a:solidFill>
              </a:rPr>
              <a:t>нового стандарта – 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ориентировать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2800" dirty="0">
                <a:solidFill>
                  <a:srgbClr val="002060"/>
                </a:solidFill>
              </a:rPr>
              <a:t>систему образования </a:t>
            </a:r>
            <a:r>
              <a:rPr lang="ru-RU" sz="2800" dirty="0" smtClean="0">
                <a:solidFill>
                  <a:srgbClr val="002060"/>
                </a:solidFill>
              </a:rPr>
              <a:t>на </a:t>
            </a:r>
            <a:r>
              <a:rPr lang="ru-RU" sz="2800" dirty="0">
                <a:solidFill>
                  <a:srgbClr val="002060"/>
                </a:solidFill>
              </a:rPr>
              <a:t>достижение </a:t>
            </a:r>
            <a:r>
              <a:rPr lang="ru-RU" sz="2800" dirty="0">
                <a:solidFill>
                  <a:srgbClr val="FF0000"/>
                </a:solidFill>
              </a:rPr>
              <a:t>качественно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новых результатов </a:t>
            </a:r>
            <a:r>
              <a:rPr lang="ru-RU" sz="2800" dirty="0">
                <a:solidFill>
                  <a:srgbClr val="002060"/>
                </a:solidFill>
              </a:rPr>
              <a:t>образования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Посредством реализации </a:t>
            </a:r>
            <a:r>
              <a:rPr lang="ru-RU" sz="2800" dirty="0">
                <a:solidFill>
                  <a:srgbClr val="002060"/>
                </a:solidFill>
              </a:rPr>
              <a:t>парадигмы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деятельностного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развития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653136"/>
            <a:ext cx="7920880" cy="1255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ереход от модели «контроля» к</a:t>
            </a: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модели «обеспечения качества» </a:t>
            </a: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планируемых результатов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im7-tub-ru.yandex.net/i?id=10416170-02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428750" cy="56197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45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ФГОС</a:t>
            </a:r>
            <a:r>
              <a:rPr lang="ru-RU" sz="3200" dirty="0" smtClean="0">
                <a:solidFill>
                  <a:srgbClr val="FF0000"/>
                </a:solidFill>
              </a:rPr>
              <a:t>: Информационно-образовательная среда образовательного учреждения – это: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079" y="1700807"/>
            <a:ext cx="8229600" cy="46805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комплекс </a:t>
            </a:r>
            <a:r>
              <a:rPr lang="ru-RU" sz="2400" dirty="0">
                <a:solidFill>
                  <a:srgbClr val="002060"/>
                </a:solidFill>
              </a:rPr>
              <a:t>информационных образовательных ресурсов, в том числе цифровые образовательные </a:t>
            </a:r>
            <a:r>
              <a:rPr lang="ru-RU" sz="2400" dirty="0" smtClean="0">
                <a:solidFill>
                  <a:srgbClr val="002060"/>
                </a:solidFill>
              </a:rPr>
              <a:t>ресурсы ;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совокупность </a:t>
            </a:r>
            <a:r>
              <a:rPr lang="ru-RU" sz="2400" dirty="0">
                <a:solidFill>
                  <a:srgbClr val="002060"/>
                </a:solidFill>
              </a:rPr>
              <a:t>технологических </a:t>
            </a:r>
            <a:r>
              <a:rPr lang="ru-RU" sz="2400" dirty="0" smtClean="0">
                <a:solidFill>
                  <a:srgbClr val="002060"/>
                </a:solidFill>
              </a:rPr>
              <a:t>средств, </a:t>
            </a:r>
            <a:r>
              <a:rPr lang="ru-RU" sz="2400" dirty="0">
                <a:solidFill>
                  <a:srgbClr val="002060"/>
                </a:solidFill>
              </a:rPr>
              <a:t>информационных и коммуникационных технологий: 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1"/>
            <a:r>
              <a:rPr lang="ru-RU" sz="2400" dirty="0" smtClean="0"/>
              <a:t>компьютеры</a:t>
            </a:r>
            <a:r>
              <a:rPr lang="ru-RU" sz="2400" dirty="0"/>
              <a:t>, </a:t>
            </a:r>
            <a:endParaRPr lang="ru-RU" sz="2400" dirty="0" smtClean="0"/>
          </a:p>
          <a:p>
            <a:pPr lvl="1"/>
            <a:r>
              <a:rPr lang="ru-RU" sz="2400" dirty="0" smtClean="0"/>
              <a:t>иное </a:t>
            </a:r>
            <a:r>
              <a:rPr lang="ru-RU" sz="2400" dirty="0"/>
              <a:t>ИКТ оборудование, </a:t>
            </a:r>
            <a:endParaRPr lang="ru-RU" sz="2400" dirty="0" smtClean="0"/>
          </a:p>
          <a:p>
            <a:pPr lvl="1"/>
            <a:r>
              <a:rPr lang="ru-RU" sz="2400" dirty="0" smtClean="0"/>
              <a:t>коммуникационные </a:t>
            </a:r>
            <a:r>
              <a:rPr lang="ru-RU" sz="2400" dirty="0"/>
              <a:t>каналы, </a:t>
            </a:r>
            <a:endParaRPr lang="ru-RU" sz="2400" dirty="0" smtClean="0"/>
          </a:p>
          <a:p>
            <a:pPr lvl="1"/>
            <a:r>
              <a:rPr lang="ru-RU" sz="2400" dirty="0" smtClean="0"/>
              <a:t>систему </a:t>
            </a:r>
            <a:r>
              <a:rPr lang="ru-RU" sz="2400" dirty="0"/>
              <a:t>современных педагогических технологий, обеспечивающих обучение в современной информационно-образовательной среде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0" name="Picture 2" descr="http://im7-tub-ru.yandex.net/i?id=10416170-02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49280"/>
            <a:ext cx="1428750" cy="56197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72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1755"/>
            <a:ext cx="8640960" cy="48245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информационно-методическую поддержку образовательного  процесса;</a:t>
            </a:r>
          </a:p>
          <a:p>
            <a:endParaRPr lang="ru-RU" dirty="0" smtClean="0"/>
          </a:p>
          <a:p>
            <a:r>
              <a:rPr lang="ru-RU" dirty="0" smtClean="0"/>
              <a:t>планирование образовательного процесса и его ресурсного  обеспечения;</a:t>
            </a:r>
          </a:p>
          <a:p>
            <a:endParaRPr lang="ru-RU" dirty="0" smtClean="0"/>
          </a:p>
          <a:p>
            <a:r>
              <a:rPr lang="ru-RU" dirty="0" smtClean="0"/>
              <a:t>мониторинг и фиксацию хода и результатов образовательного процесса;</a:t>
            </a:r>
          </a:p>
          <a:p>
            <a:endParaRPr lang="ru-RU" dirty="0" smtClean="0"/>
          </a:p>
          <a:p>
            <a:r>
              <a:rPr lang="ru-RU" dirty="0" smtClean="0"/>
              <a:t>мониторинг здоровья обучающихся;</a:t>
            </a:r>
          </a:p>
          <a:p>
            <a:endParaRPr lang="ru-RU" dirty="0" smtClean="0"/>
          </a:p>
          <a:p>
            <a:r>
              <a:rPr lang="ru-RU" dirty="0" smtClean="0"/>
              <a:t>современные процедуры создания, поиска, сбора, анализа, обработки, хранения и представления информации;</a:t>
            </a:r>
          </a:p>
          <a:p>
            <a:endParaRPr lang="ru-RU" dirty="0" smtClean="0"/>
          </a:p>
          <a:p>
            <a:r>
              <a:rPr lang="ru-RU" dirty="0" smtClean="0"/>
              <a:t>дистанционное взаимодействие всех участников образовательного процесса … в том числе, в рамках дистанционного образования; </a:t>
            </a:r>
          </a:p>
          <a:p>
            <a:endParaRPr lang="ru-RU" dirty="0" smtClean="0"/>
          </a:p>
          <a:p>
            <a:r>
              <a:rPr lang="ru-RU" dirty="0" smtClean="0"/>
              <a:t>дистанционное взаимодействие образовательного учреждения с другими организациями социальной сферы.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ФГОС</a:t>
            </a:r>
            <a:r>
              <a:rPr lang="ru-RU" sz="3200" dirty="0" smtClean="0">
                <a:solidFill>
                  <a:srgbClr val="FF0000"/>
                </a:solidFill>
              </a:rPr>
              <a:t>: Информационно-образовательная среда образовательного учреждения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должна обеспечивать: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m7-tub-ru.yandex.net/i?id=10416170-02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65304"/>
            <a:ext cx="1428750" cy="56197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98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ФГОС: </a:t>
            </a:r>
            <a:r>
              <a:rPr lang="ru-RU" sz="3200" dirty="0" smtClean="0">
                <a:solidFill>
                  <a:srgbClr val="FF0000"/>
                </a:solidFill>
              </a:rPr>
              <a:t>Эффективное использование информационно-образовательной среды предполагает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376264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компетентность сотрудников образовательного учреждения в решении профессиональных задач с применением ИКТ, а также наличие служб поддержки применения ИКТ. Обеспечение поддержки применения ИКТ является функцией учредителя образовательного учреждения.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517" y="4797152"/>
            <a:ext cx="813690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Функционирование информационно-образовательной среды должно соответствовать </a:t>
            </a:r>
          </a:p>
          <a:p>
            <a:pPr algn="ctr"/>
            <a:r>
              <a:rPr lang="ru-RU" sz="2200" dirty="0" smtClean="0"/>
              <a:t>законодательству Российской Федерации.</a:t>
            </a:r>
          </a:p>
        </p:txBody>
      </p:sp>
      <p:pic>
        <p:nvPicPr>
          <p:cNvPr id="5" name="Picture 2" descr="http://im7-tub-ru.yandex.net/i?id=10416170-02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83" y="5624160"/>
            <a:ext cx="1428750" cy="56197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71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31196" y="6248400"/>
            <a:ext cx="527004" cy="457200"/>
          </a:xfrm>
        </p:spPr>
        <p:txBody>
          <a:bodyPr/>
          <a:lstStyle/>
          <a:p>
            <a:pPr>
              <a:defRPr/>
            </a:pPr>
            <a:fld id="{FB05E7E4-3C04-465E-A88F-C49F70FBE663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10946" name="Rectangle 5"/>
          <p:cNvSpPr>
            <a:spLocks noChangeArrowheads="1"/>
          </p:cNvSpPr>
          <p:nvPr/>
        </p:nvSpPr>
        <p:spPr bwMode="auto">
          <a:xfrm>
            <a:off x="3768713" y="1603350"/>
            <a:ext cx="3030579" cy="43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SzPct val="100000"/>
            </a:pP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…</a:t>
            </a:r>
            <a:r>
              <a:rPr lang="ru-RU" sz="2400" dirty="0">
                <a:ea typeface="ＭＳ Ｐゴシック"/>
                <a:cs typeface="ＭＳ Ｐゴシック"/>
              </a:rPr>
              <a:t>включают</a:t>
            </a: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:</a:t>
            </a:r>
            <a:endParaRPr lang="ru-RU" sz="2400" dirty="0">
              <a:latin typeface="Calibri" pitchFamily="34" charset="0"/>
              <a:ea typeface="ＭＳ Ｐゴシック"/>
              <a:cs typeface="ＭＳ Ｐゴシック"/>
            </a:endParaRPr>
          </a:p>
          <a:p>
            <a:pPr lvl="1" indent="-457200">
              <a:spcBef>
                <a:spcPct val="20000"/>
              </a:spcBef>
              <a:buSzPct val="100000"/>
            </a:pPr>
            <a:endParaRPr lang="en-US" sz="2400" dirty="0"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>
                <a:ea typeface="ＭＳ Ｐゴシック"/>
                <a:cs typeface="ＭＳ Ｐゴシック"/>
              </a:rPr>
              <a:t>Приобретение знаний</a:t>
            </a: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>
                <a:ea typeface="ＭＳ Ｐゴシック"/>
                <a:cs typeface="ＭＳ Ｐゴシック"/>
              </a:rPr>
              <a:t>Решение проблем </a:t>
            </a:r>
            <a:endParaRPr lang="ru-RU" sz="1600" b="1" dirty="0" smtClean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 err="1" smtClean="0">
                <a:ea typeface="ＭＳ Ｐゴシック"/>
                <a:cs typeface="ＭＳ Ｐゴシック"/>
              </a:rPr>
              <a:t>Инновационность</a:t>
            </a:r>
            <a:endParaRPr lang="en-US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>
                <a:ea typeface="ＭＳ Ｐゴシック"/>
                <a:cs typeface="ＭＳ Ｐゴシック"/>
              </a:rPr>
              <a:t>Использование ИКТ для обучения</a:t>
            </a:r>
            <a:endParaRPr lang="en-US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 smtClean="0">
                <a:ea typeface="ＭＳ Ｐゴシック"/>
                <a:cs typeface="ＭＳ Ｐゴシック"/>
              </a:rPr>
              <a:t>Коммуникация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/>
              <a:t>Сотрудничество</a:t>
            </a:r>
            <a:endParaRPr lang="en-US" sz="1600" b="1" dirty="0"/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 smtClean="0">
                <a:ea typeface="ＭＳ Ｐゴシック"/>
                <a:cs typeface="ＭＳ Ｐゴシック"/>
              </a:rPr>
              <a:t>Самостоятельное </a:t>
            </a:r>
            <a:r>
              <a:rPr lang="ru-RU" sz="1600" b="1" dirty="0">
                <a:ea typeface="ＭＳ Ｐゴシック"/>
                <a:cs typeface="ＭＳ Ｐゴシック"/>
              </a:rPr>
              <a:t>планирование </a:t>
            </a:r>
            <a:r>
              <a:rPr lang="ru-RU" sz="1600" b="1" dirty="0" smtClean="0">
                <a:ea typeface="ＭＳ Ｐゴシック"/>
                <a:cs typeface="ＭＳ Ｐゴシック"/>
              </a:rPr>
              <a:t>учащимися своей работы, </a:t>
            </a:r>
            <a:r>
              <a:rPr lang="ru-RU" sz="1600" b="1" dirty="0">
                <a:ea typeface="ＭＳ Ｐゴシック"/>
                <a:cs typeface="ＭＳ Ｐゴシック"/>
              </a:rPr>
              <a:t>мониторинг </a:t>
            </a:r>
            <a:r>
              <a:rPr lang="ru-RU" sz="1600" b="1" dirty="0" smtClean="0">
                <a:ea typeface="ＭＳ Ｐゴシック"/>
                <a:cs typeface="ＭＳ Ｐゴシック"/>
              </a:rPr>
              <a:t>индивидуального </a:t>
            </a:r>
            <a:r>
              <a:rPr lang="ru-RU" sz="1600" b="1" dirty="0">
                <a:ea typeface="ＭＳ Ｐゴシック"/>
                <a:cs typeface="ＭＳ Ｐゴシック"/>
              </a:rPr>
              <a:t>прогресса в учении</a:t>
            </a:r>
            <a:endParaRPr lang="en-US" sz="1600" b="1" dirty="0"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01" y="1125538"/>
            <a:ext cx="30003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Навыки 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21</a:t>
            </a:r>
            <a:r>
              <a:rPr lang="ru-RU" sz="2400" b="1" baseline="30000" dirty="0">
                <a:solidFill>
                  <a:srgbClr val="0D0D0D"/>
                </a:solidFill>
                <a:ea typeface="ＭＳ Ｐゴシック"/>
                <a:cs typeface="ＭＳ Ｐゴシック"/>
              </a:rPr>
              <a:t>го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века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71525" y="3886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0440" y="1603350"/>
            <a:ext cx="338455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SzPct val="100000"/>
              <a:defRPr/>
            </a:pP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…</a:t>
            </a:r>
            <a:r>
              <a:rPr lang="ru-RU" sz="2400" dirty="0">
                <a:ea typeface="ＭＳ Ｐゴシック"/>
                <a:cs typeface="ＭＳ Ｐゴシック"/>
              </a:rPr>
              <a:t>классы задач</a:t>
            </a: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: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Освоение системы знаний</a:t>
            </a:r>
            <a:r>
              <a:rPr lang="ru-RU" sz="1600" b="1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endParaRPr lang="ru-RU" sz="16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 smtClean="0">
                <a:ea typeface="ＭＳ Ｐゴシック"/>
                <a:cs typeface="ＭＳ Ｐゴシック"/>
              </a:rPr>
              <a:t>Приобретение </a:t>
            </a:r>
            <a:r>
              <a:rPr lang="ru-RU" sz="1600" b="1" dirty="0">
                <a:ea typeface="ＭＳ Ｐゴシック"/>
                <a:cs typeface="ＭＳ Ｐゴシック"/>
              </a:rPr>
              <a:t>и интеграция знаний</a:t>
            </a:r>
            <a:endParaRPr lang="en-US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Решение творческих и поисковых проблем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Использование ИКТ для обучения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 smtClean="0">
                <a:ea typeface="ＭＳ Ｐゴシック"/>
                <a:cs typeface="ＭＳ Ｐゴシック"/>
              </a:rPr>
              <a:t>Коммуникация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 smtClean="0"/>
              <a:t>Сотрудничество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Самоорганизация и </a:t>
            </a:r>
            <a:r>
              <a:rPr lang="ru-RU" sz="1600" b="1" dirty="0" err="1">
                <a:ea typeface="ＭＳ Ｐゴシック"/>
                <a:cs typeface="ＭＳ Ｐゴシック"/>
              </a:rPr>
              <a:t>саморегуляция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ea typeface="ＭＳ Ｐゴシック"/>
                <a:cs typeface="ＭＳ Ｐゴシック"/>
              </a:rPr>
              <a:t>Личностный смысл учения и рефлексия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ea typeface="ＭＳ Ｐゴシック"/>
                <a:cs typeface="ＭＳ Ｐゴシック"/>
              </a:rPr>
              <a:t>Ценностно-смысловые установки</a:t>
            </a:r>
            <a:endParaRPr lang="en-US" sz="1600" b="1" dirty="0">
              <a:solidFill>
                <a:srgbClr val="00206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153928" y="1125538"/>
            <a:ext cx="35417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Россия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: </a:t>
            </a: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ФГОС</a:t>
            </a:r>
            <a:endParaRPr lang="en-US" sz="2400" b="1" dirty="0">
              <a:solidFill>
                <a:srgbClr val="0D0D0D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4" name="Straight Connector 9"/>
          <p:cNvCxnSpPr/>
          <p:nvPr/>
        </p:nvCxnSpPr>
        <p:spPr>
          <a:xfrm>
            <a:off x="6732588" y="914400"/>
            <a:ext cx="30192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>
          <a:xfrm>
            <a:off x="6981858" y="1128681"/>
            <a:ext cx="20145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Технологии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0954" name="Rectangle 5"/>
          <p:cNvSpPr>
            <a:spLocks noChangeArrowheads="1"/>
          </p:cNvSpPr>
          <p:nvPr/>
        </p:nvSpPr>
        <p:spPr bwMode="auto">
          <a:xfrm>
            <a:off x="6799293" y="1989138"/>
            <a:ext cx="234470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ru-RU" sz="1600" b="1" u="sng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Личностно-центрированное </a:t>
            </a:r>
            <a:r>
              <a:rPr lang="ru-RU" sz="1600" b="1" u="sng" dirty="0">
                <a:solidFill>
                  <a:schemeClr val="tx2"/>
                </a:solidFill>
                <a:ea typeface="ＭＳ Ｐゴシック"/>
                <a:cs typeface="ＭＳ Ｐゴシック"/>
              </a:rPr>
              <a:t>обучение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600" b="1" i="1" dirty="0">
                <a:ea typeface="ＭＳ Ｐゴシック"/>
                <a:cs typeface="ＭＳ Ｐゴシック"/>
              </a:rPr>
              <a:t>     </a:t>
            </a:r>
            <a:r>
              <a:rPr lang="ru-RU" sz="1600" b="1" i="1" dirty="0" smtClean="0">
                <a:ea typeface="ＭＳ Ｐゴシック"/>
                <a:cs typeface="ＭＳ Ｐゴシック"/>
              </a:rPr>
              <a:t>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Создание</a:t>
            </a:r>
            <a:r>
              <a:rPr lang="ru-RU" sz="800" b="1" i="1" dirty="0" smtClean="0">
                <a:ea typeface="ＭＳ Ｐゴシック"/>
                <a:cs typeface="ＭＳ Ｐゴシック"/>
              </a:rPr>
              <a:t> </a:t>
            </a:r>
            <a:r>
              <a:rPr lang="ru-RU" sz="1400" b="1" i="1" dirty="0">
                <a:ea typeface="ＭＳ Ｐゴシック"/>
                <a:cs typeface="ＭＳ Ｐゴシック"/>
              </a:rPr>
              <a:t>учебных ситуаций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Дифференциация требований</a:t>
            </a:r>
            <a:endParaRPr lang="ru-RU" sz="1400" b="1" i="1" dirty="0">
              <a:ea typeface="ＭＳ Ｐゴシック"/>
              <a:cs typeface="ＭＳ Ｐゴシック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Индивидуализация </a:t>
            </a:r>
            <a:r>
              <a:rPr lang="ru-RU" sz="1400" b="1" i="1" dirty="0">
                <a:ea typeface="ＭＳ Ｐゴシック"/>
                <a:cs typeface="ＭＳ Ｐゴシック"/>
              </a:rPr>
              <a:t>обучения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Интеграция содержания</a:t>
            </a:r>
            <a:endParaRPr lang="ru-RU" sz="1400" b="1" i="1" dirty="0">
              <a:ea typeface="ＭＳ Ｐゴシック"/>
              <a:cs typeface="ＭＳ Ｐゴシック"/>
            </a:endParaRPr>
          </a:p>
          <a:p>
            <a:pPr marL="342900" indent="-342900" algn="just">
              <a:spcBef>
                <a:spcPct val="20000"/>
              </a:spcBef>
              <a:buSzPct val="100000"/>
            </a:pPr>
            <a:endParaRPr lang="ru-RU" sz="1400" b="1" i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ru-RU" sz="1600" b="1" u="sng" dirty="0">
                <a:solidFill>
                  <a:schemeClr val="tx2"/>
                </a:solidFill>
                <a:ea typeface="ＭＳ Ｐゴシック"/>
                <a:cs typeface="ＭＳ Ｐゴシック"/>
              </a:rPr>
              <a:t>Интеграция ИКТ в учебный процесс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ИКТ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– инструмент  </a:t>
            </a:r>
            <a:r>
              <a:rPr lang="ru-RU" sz="1400" b="1" i="1" dirty="0">
                <a:ea typeface="ＭＳ Ｐゴシック"/>
                <a:cs typeface="ＭＳ Ｐゴシック"/>
              </a:rPr>
              <a:t>деятельности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Расширение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границ </a:t>
            </a:r>
            <a:r>
              <a:rPr lang="ru-RU" sz="1400" b="1" i="1" dirty="0">
                <a:ea typeface="ＭＳ Ｐゴシック"/>
                <a:cs typeface="ＭＳ Ｐゴシック"/>
              </a:rPr>
              <a:t>учебного процесса      </a:t>
            </a:r>
            <a:endParaRPr lang="ru-RU" sz="1400" b="1" u="sng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US" sz="1400" b="1" u="sng" dirty="0">
              <a:ea typeface="ＭＳ Ｐゴシック"/>
              <a:cs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40" y="188640"/>
            <a:ext cx="880595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Круг задач, устанавливаемых ФГОС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 планируемыми результатами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73094" y="4411406"/>
            <a:ext cx="2197104" cy="17644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im7-tub-ru.yandex.net/i?id=10416170-02-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8" y="274145"/>
            <a:ext cx="1428750" cy="56197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88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7" grpId="0" animBg="1"/>
      <p:bldP spid="3" grpId="0" animBg="1"/>
      <p:bldP spid="5" grpId="0" animBg="1"/>
      <p:bldP spid="21095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130561" y="2052716"/>
            <a:ext cx="1584174" cy="64807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Внешние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факторы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930759" y="2056202"/>
            <a:ext cx="2844317" cy="64807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Контекст 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нормативная база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130561" y="3495035"/>
            <a:ext cx="1584175" cy="648072"/>
          </a:xfrm>
          <a:prstGeom prst="flowChartAlternateProces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Региональные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программы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поддержки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 bwMode="auto">
          <a:xfrm>
            <a:off x="107869" y="4508982"/>
            <a:ext cx="1584175" cy="648072"/>
          </a:xfrm>
          <a:prstGeom prst="flowChartAlternateProces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Нормативы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финансирования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53" y="2819915"/>
            <a:ext cx="181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Уровень региона</a:t>
            </a:r>
            <a:endParaRPr lang="ru-RU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9354" y="280637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Уровень школы/учителя</a:t>
            </a:r>
            <a:endParaRPr lang="ru-RU" sz="1400" b="1" i="1" dirty="0"/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1940000" y="3215851"/>
            <a:ext cx="2657626" cy="432048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Целевые и содержательные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установки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1955952" y="3819071"/>
            <a:ext cx="2641674" cy="432048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Доступ к ИКТ и техническая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поддержка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1947081" y="4369278"/>
            <a:ext cx="2641674" cy="432048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Школьные традиции 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поддержка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1947976" y="4930859"/>
            <a:ext cx="2641674" cy="432048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Квалификация кадров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 bwMode="auto">
          <a:xfrm>
            <a:off x="1948068" y="5495617"/>
            <a:ext cx="2649558" cy="432048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Позиционирование учителя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883088" y="2056202"/>
            <a:ext cx="205222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Практика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2854" y="2819915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Уровень класса</a:t>
            </a:r>
            <a:endParaRPr lang="ru-RU" sz="1400" b="1" i="1" dirty="0"/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4883088" y="3215851"/>
            <a:ext cx="2088232" cy="8640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Инновационные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2"/>
                </a:solidFill>
              </a:rPr>
              <a:t>практики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обучения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7151086" y="2056202"/>
            <a:ext cx="1799946" cy="64807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Результаты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7344" y="2773018"/>
            <a:ext cx="1763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Уровень ученика</a:t>
            </a:r>
            <a:endParaRPr lang="ru-RU" sz="1400" b="1" i="1" dirty="0"/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7132234" y="3215851"/>
            <a:ext cx="1836204" cy="86400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Личностные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ru-RU" sz="1600" b="1" dirty="0" err="1" smtClean="0">
                <a:solidFill>
                  <a:schemeClr val="bg2"/>
                </a:solidFill>
              </a:rPr>
              <a:t>Метапредметные</a:t>
            </a:r>
            <a:endParaRPr lang="ru-RU" sz="1600" b="1" dirty="0" smtClean="0">
              <a:solidFill>
                <a:schemeClr val="bg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2"/>
                </a:solidFill>
              </a:rPr>
              <a:t>Предметные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 bwMode="auto">
          <a:xfrm>
            <a:off x="4752000" y="4320000"/>
            <a:ext cx="468000" cy="18360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Учебные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ситу</a:t>
            </a:r>
            <a:r>
              <a:rPr lang="ru-RU" sz="1400" b="1" dirty="0" smtClean="0">
                <a:solidFill>
                  <a:schemeClr val="bg2"/>
                </a:solidFill>
              </a:rPr>
              <a:t>ации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5256000" y="4320000"/>
            <a:ext cx="468000" cy="18360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Индивидуализация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обучения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760000" y="4320000"/>
            <a:ext cx="468000" cy="18360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Интеграция 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знаний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6264782" y="4320000"/>
            <a:ext cx="468000" cy="18360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Совместность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 bwMode="auto">
          <a:xfrm>
            <a:off x="6768000" y="4320000"/>
            <a:ext cx="468000" cy="18360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Учебные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задания</a:t>
            </a:r>
          </a:p>
        </p:txBody>
      </p:sp>
      <p:sp>
        <p:nvSpPr>
          <p:cNvPr id="39" name="Левая круглая скобка 38"/>
          <p:cNvSpPr/>
          <p:nvPr/>
        </p:nvSpPr>
        <p:spPr bwMode="auto">
          <a:xfrm>
            <a:off x="1840274" y="3126264"/>
            <a:ext cx="309080" cy="2938658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Прямая со стрелкой 40"/>
          <p:cNvCxnSpPr>
            <a:stCxn id="13" idx="3"/>
            <a:endCxn id="39" idx="1"/>
          </p:cNvCxnSpPr>
          <p:nvPr/>
        </p:nvCxnSpPr>
        <p:spPr bwMode="auto">
          <a:xfrm>
            <a:off x="1714736" y="3819071"/>
            <a:ext cx="125538" cy="7765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3"/>
            <a:endCxn id="39" idx="1"/>
          </p:cNvCxnSpPr>
          <p:nvPr/>
        </p:nvCxnSpPr>
        <p:spPr bwMode="auto">
          <a:xfrm flipV="1">
            <a:off x="1692044" y="4595593"/>
            <a:ext cx="148230" cy="2374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Левая круглая скобка 47"/>
          <p:cNvSpPr/>
          <p:nvPr/>
        </p:nvSpPr>
        <p:spPr bwMode="auto">
          <a:xfrm rot="5400000">
            <a:off x="5840176" y="3117176"/>
            <a:ext cx="334184" cy="260207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Левая круглая скобка 48"/>
          <p:cNvSpPr/>
          <p:nvPr/>
        </p:nvSpPr>
        <p:spPr bwMode="auto">
          <a:xfrm rot="10800000">
            <a:off x="4380069" y="3142774"/>
            <a:ext cx="309080" cy="2922148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 bwMode="auto">
          <a:xfrm flipV="1">
            <a:off x="5963052" y="4068164"/>
            <a:ext cx="0" cy="2042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 bwMode="auto">
          <a:xfrm>
            <a:off x="4693189" y="3647899"/>
            <a:ext cx="216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>
            <a:off x="6971344" y="3717032"/>
            <a:ext cx="216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альтернативный процесс 63"/>
          <p:cNvSpPr/>
          <p:nvPr/>
        </p:nvSpPr>
        <p:spPr bwMode="auto">
          <a:xfrm rot="5400000">
            <a:off x="5839401" y="5149566"/>
            <a:ext cx="270288" cy="2522911"/>
          </a:xfrm>
          <a:prstGeom prst="flowChartAlternateProcess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Использование ИКТ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 bwMode="auto">
          <a:xfrm rot="5400000">
            <a:off x="3058078" y="-29896"/>
            <a:ext cx="577928" cy="281147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Планируемый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уровень</a:t>
            </a:r>
          </a:p>
        </p:txBody>
      </p:sp>
      <p:sp>
        <p:nvSpPr>
          <p:cNvPr id="68" name="Блок-схема: альтернативный процесс 67"/>
          <p:cNvSpPr/>
          <p:nvPr/>
        </p:nvSpPr>
        <p:spPr bwMode="auto">
          <a:xfrm rot="5400000">
            <a:off x="5671041" y="306463"/>
            <a:ext cx="536841" cy="209767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Реализуемый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уровень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 bwMode="auto">
          <a:xfrm rot="5400000">
            <a:off x="7791341" y="446620"/>
            <a:ext cx="536840" cy="1817352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Достигаемый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уровень</a:t>
            </a:r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gray">
          <a:xfrm>
            <a:off x="241526" y="116632"/>
            <a:ext cx="8712200" cy="739065"/>
          </a:xfrm>
          <a:prstGeom prst="roundRect">
            <a:avLst>
              <a:gd name="adj" fmla="val 49106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Элементы инновационных практик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 bwMode="auto">
          <a:xfrm rot="5400000">
            <a:off x="603971" y="576733"/>
            <a:ext cx="577927" cy="1598215"/>
          </a:xfrm>
          <a:prstGeom prst="flowChartAlternateProces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Внешние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>
                <a:solidFill>
                  <a:schemeClr val="bg2"/>
                </a:solidFill>
              </a:rPr>
              <a:t>у</a:t>
            </a:r>
            <a:r>
              <a:rPr lang="ru-RU" sz="1400" b="1" i="1" dirty="0" smtClean="0">
                <a:solidFill>
                  <a:schemeClr val="bg2"/>
                </a:solidFill>
              </a:rPr>
              <a:t>словия</a:t>
            </a:r>
            <a:endParaRPr lang="ru-RU" sz="800" b="1" i="1" dirty="0">
              <a:solidFill>
                <a:schemeClr val="bg2"/>
              </a:solidFill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 bwMode="auto">
          <a:xfrm>
            <a:off x="74137" y="5481781"/>
            <a:ext cx="1584175" cy="648072"/>
          </a:xfrm>
          <a:prstGeom prst="flowChartAlternateProces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Внешняя оценка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1658312" y="4641220"/>
            <a:ext cx="181962" cy="10806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альтернативный процесс 43"/>
          <p:cNvSpPr/>
          <p:nvPr/>
        </p:nvSpPr>
        <p:spPr bwMode="auto">
          <a:xfrm>
            <a:off x="7308304" y="4079851"/>
            <a:ext cx="1642728" cy="2076149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Способность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и готовность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к решению 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учебно-</a:t>
            </a:r>
            <a:r>
              <a:rPr lang="ru-RU" sz="1400" b="1" dirty="0" err="1" smtClean="0">
                <a:solidFill>
                  <a:schemeClr val="bg2"/>
                </a:solidFill>
              </a:rPr>
              <a:t>практи</a:t>
            </a:r>
            <a:r>
              <a:rPr lang="ru-RU" sz="1400" b="1" dirty="0" smtClean="0">
                <a:solidFill>
                  <a:schemeClr val="bg2"/>
                </a:solidFill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>
                <a:solidFill>
                  <a:schemeClr val="bg2"/>
                </a:solidFill>
              </a:rPr>
              <a:t>ч</a:t>
            </a:r>
            <a:r>
              <a:rPr lang="ru-RU" sz="1400" b="1" dirty="0" err="1" smtClean="0">
                <a:solidFill>
                  <a:schemeClr val="bg2"/>
                </a:solidFill>
              </a:rPr>
              <a:t>еских</a:t>
            </a:r>
            <a:r>
              <a:rPr lang="ru-RU" sz="1400" b="1" dirty="0" smtClean="0">
                <a:solidFill>
                  <a:schemeClr val="bg2"/>
                </a:solidFill>
              </a:rPr>
              <a:t> и учебно-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познавательных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задач</a:t>
            </a:r>
          </a:p>
        </p:txBody>
      </p:sp>
      <p:cxnSp>
        <p:nvCxnSpPr>
          <p:cNvPr id="54" name="Прямая со стрелкой 53"/>
          <p:cNvCxnSpPr/>
          <p:nvPr/>
        </p:nvCxnSpPr>
        <p:spPr bwMode="auto">
          <a:xfrm flipV="1">
            <a:off x="6971344" y="4068164"/>
            <a:ext cx="841016" cy="646141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http://im7-tub-ru.yandex.net/i?id=10416170-02-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9" y="205176"/>
            <a:ext cx="1428750" cy="56197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6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48" grpId="0" animBg="1"/>
      <p:bldP spid="64" grpId="0" animBg="1"/>
      <p:bldP spid="67" grpId="0" animBg="1"/>
      <p:bldP spid="68" grpId="0" animBg="1"/>
      <p:bldP spid="40" grpId="0" animBg="1"/>
      <p:bldP spid="51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0" y="947738"/>
            <a:ext cx="8802616" cy="564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650" y="331363"/>
            <a:ext cx="82089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Профессиональная компетентность преподавателя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453336"/>
            <a:ext cx="64807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http://desmoecology.narod.ru/statya.files/aspirant.htm</a:t>
            </a:r>
            <a:endParaRPr lang="ru-RU" dirty="0"/>
          </a:p>
        </p:txBody>
      </p:sp>
      <p:pic>
        <p:nvPicPr>
          <p:cNvPr id="5" name="Picture 4" descr="http://im6-tub-ru.yandex.net/i?id=36109420-43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21" y="274273"/>
            <a:ext cx="914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19872" y="4869160"/>
            <a:ext cx="1800200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43808" y="4869160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24123" y="463368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531" y="1340768"/>
            <a:ext cx="7694045" cy="1384995"/>
          </a:xfrm>
          <a:prstGeom prst="rect">
            <a:avLst/>
          </a:prstGeom>
          <a:solidFill>
            <a:srgbClr val="3131C5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А.И.Савостьянов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И.П.Андриади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М.П.Семаков</a:t>
            </a:r>
            <a:r>
              <a:rPr lang="ru-RU" sz="2800" dirty="0" smtClean="0">
                <a:solidFill>
                  <a:schemeClr val="bg1"/>
                </a:solidFill>
              </a:rPr>
              <a:t>. Профессиональная компетентность педагога. – М.: 2009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9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091973822"/>
              </p:ext>
            </p:extLst>
          </p:nvPr>
        </p:nvGraphicFramePr>
        <p:xfrm>
          <a:off x="395536" y="1124628"/>
          <a:ext cx="8424936" cy="547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8"/>
            <a:ext cx="83529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ИКТ компетентность учителя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6-tub-ru.yandex.net/i?id=304322018-48-7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595"/>
            <a:ext cx="1428750" cy="101917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94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529</Words>
  <Application>Microsoft Office PowerPoint</Application>
  <PresentationFormat>Экран (4:3)</PresentationFormat>
  <Paragraphs>171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Актуальные проблемы профессиональной компетентности учителя  русского языка и литературы</vt:lpstr>
      <vt:lpstr>Слайд 2</vt:lpstr>
      <vt:lpstr>ФГОС: Информационно-образовательная среда образовательного учреждения – это:</vt:lpstr>
      <vt:lpstr>ФГОС: Информационно-образовательная среда образовательного учреждения  должна обеспечивать:</vt:lpstr>
      <vt:lpstr>ФГОС: Эффективное использование информационно-образовательной среды предполагает</vt:lpstr>
      <vt:lpstr>Слайд 6</vt:lpstr>
      <vt:lpstr>Слайд 7</vt:lpstr>
      <vt:lpstr>Слайд 8</vt:lpstr>
      <vt:lpstr>Слайд 9</vt:lpstr>
      <vt:lpstr>Слайд 10</vt:lpstr>
      <vt:lpstr>Основные документы</vt:lpstr>
      <vt:lpstr>Слайд 12</vt:lpstr>
      <vt:lpstr>Современный урок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Люда</cp:lastModifiedBy>
  <cp:revision>71</cp:revision>
  <dcterms:created xsi:type="dcterms:W3CDTF">2012-08-26T14:35:29Z</dcterms:created>
  <dcterms:modified xsi:type="dcterms:W3CDTF">2015-06-14T13:56:37Z</dcterms:modified>
</cp:coreProperties>
</file>