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handoutMasterIdLst>
    <p:handoutMasterId r:id="rId34"/>
  </p:handoutMasterIdLst>
  <p:sldIdLst>
    <p:sldId id="260" r:id="rId2"/>
    <p:sldId id="261" r:id="rId3"/>
    <p:sldId id="265" r:id="rId4"/>
    <p:sldId id="266" r:id="rId5"/>
    <p:sldId id="268" r:id="rId6"/>
    <p:sldId id="267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12" r:id="rId31"/>
    <p:sldId id="313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064"/>
    <a:srgbClr val="005C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316"/>
  </p:normalViewPr>
  <p:slideViewPr>
    <p:cSldViewPr>
      <p:cViewPr>
        <p:scale>
          <a:sx n="90" d="100"/>
          <a:sy n="90" d="100"/>
        </p:scale>
        <p:origin x="-2176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1CA36B-1076-47AF-9C10-049E34C53BE8}" type="doc">
      <dgm:prSet loTypeId="urn:microsoft.com/office/officeart/2005/8/layout/matrix1" loCatId="matrix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045D8C8-12E1-4BD1-824B-43AEBCB94E39}">
      <dgm:prSet phldrT="[Текст]"/>
      <dgm:spPr/>
      <dgm:t>
        <a:bodyPr/>
        <a:lstStyle/>
        <a:p>
          <a:r>
            <a:rPr lang="ru-RU" dirty="0" smtClean="0"/>
            <a:t>МОТИВЫ</a:t>
          </a:r>
          <a:endParaRPr lang="ru-RU" dirty="0"/>
        </a:p>
      </dgm:t>
    </dgm:pt>
    <dgm:pt modelId="{352EBA7B-CF00-4515-B75E-AA6C3BA31E97}" type="parTrans" cxnId="{52348501-46AE-4D94-9393-9D5AFF8552AA}">
      <dgm:prSet/>
      <dgm:spPr/>
      <dgm:t>
        <a:bodyPr/>
        <a:lstStyle/>
        <a:p>
          <a:endParaRPr lang="ru-RU"/>
        </a:p>
      </dgm:t>
    </dgm:pt>
    <dgm:pt modelId="{03A17D30-8D9C-42AF-9938-512AF43EFE25}" type="sibTrans" cxnId="{52348501-46AE-4D94-9393-9D5AFF8552AA}">
      <dgm:prSet/>
      <dgm:spPr/>
      <dgm:t>
        <a:bodyPr/>
        <a:lstStyle/>
        <a:p>
          <a:endParaRPr lang="ru-RU"/>
        </a:p>
      </dgm:t>
    </dgm:pt>
    <dgm:pt modelId="{A73A627C-AC44-4A3E-A8F3-157D13C14CAF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Эмоции</a:t>
          </a:r>
          <a:endParaRPr lang="ru-RU" dirty="0">
            <a:solidFill>
              <a:schemeClr val="bg1"/>
            </a:solidFill>
          </a:endParaRPr>
        </a:p>
      </dgm:t>
    </dgm:pt>
    <dgm:pt modelId="{F6753AA6-FB6B-43BC-AF95-7D39214396ED}" type="parTrans" cxnId="{0DC69EC2-B2D9-4E2C-8C19-671FE7234089}">
      <dgm:prSet/>
      <dgm:spPr/>
      <dgm:t>
        <a:bodyPr/>
        <a:lstStyle/>
        <a:p>
          <a:endParaRPr lang="ru-RU"/>
        </a:p>
      </dgm:t>
    </dgm:pt>
    <dgm:pt modelId="{BAED79BB-8FF1-4B0F-B19F-2FF462231533}" type="sibTrans" cxnId="{0DC69EC2-B2D9-4E2C-8C19-671FE7234089}">
      <dgm:prSet/>
      <dgm:spPr/>
      <dgm:t>
        <a:bodyPr/>
        <a:lstStyle/>
        <a:p>
          <a:endParaRPr lang="ru-RU"/>
        </a:p>
      </dgm:t>
    </dgm:pt>
    <dgm:pt modelId="{49A3BDF9-7D32-40D1-8F54-63C57F128FF6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Личностные смыслы </a:t>
          </a:r>
        </a:p>
      </dgm:t>
    </dgm:pt>
    <dgm:pt modelId="{C6CD1845-B37C-4F2C-AC78-95A550204815}" type="parTrans" cxnId="{DFDB3ED4-3BAB-4205-A436-E87FFCD07437}">
      <dgm:prSet/>
      <dgm:spPr/>
      <dgm:t>
        <a:bodyPr/>
        <a:lstStyle/>
        <a:p>
          <a:endParaRPr lang="ru-RU"/>
        </a:p>
      </dgm:t>
    </dgm:pt>
    <dgm:pt modelId="{9BF91DC9-C43B-4662-BF8C-1B99E34A6560}" type="sibTrans" cxnId="{DFDB3ED4-3BAB-4205-A436-E87FFCD07437}">
      <dgm:prSet/>
      <dgm:spPr/>
      <dgm:t>
        <a:bodyPr/>
        <a:lstStyle/>
        <a:p>
          <a:endParaRPr lang="ru-RU"/>
        </a:p>
      </dgm:t>
    </dgm:pt>
    <dgm:pt modelId="{8FC2CA75-7504-49AF-B9DF-301197D91058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Успех</a:t>
          </a:r>
          <a:endParaRPr lang="ru-RU" dirty="0">
            <a:solidFill>
              <a:schemeClr val="bg1"/>
            </a:solidFill>
          </a:endParaRPr>
        </a:p>
      </dgm:t>
    </dgm:pt>
    <dgm:pt modelId="{B20DC931-526E-4137-BBB5-D823CDEF72FF}" type="parTrans" cxnId="{C292258D-8076-4D79-AC20-F38FA891176B}">
      <dgm:prSet/>
      <dgm:spPr/>
      <dgm:t>
        <a:bodyPr/>
        <a:lstStyle/>
        <a:p>
          <a:endParaRPr lang="ru-RU"/>
        </a:p>
      </dgm:t>
    </dgm:pt>
    <dgm:pt modelId="{5AF23244-F466-43E4-86E0-D2B546930D5E}" type="sibTrans" cxnId="{C292258D-8076-4D79-AC20-F38FA891176B}">
      <dgm:prSet/>
      <dgm:spPr/>
      <dgm:t>
        <a:bodyPr/>
        <a:lstStyle/>
        <a:p>
          <a:endParaRPr lang="ru-RU"/>
        </a:p>
      </dgm:t>
    </dgm:pt>
    <dgm:pt modelId="{3A543395-466C-46D7-9C58-797F92418948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«Интересно» и «Полезно»</a:t>
          </a:r>
          <a:endParaRPr lang="ru-RU" dirty="0">
            <a:solidFill>
              <a:schemeClr val="bg1"/>
            </a:solidFill>
          </a:endParaRPr>
        </a:p>
      </dgm:t>
    </dgm:pt>
    <dgm:pt modelId="{E38BD86A-B8B9-429B-8BBB-1341B3786C14}" type="parTrans" cxnId="{A4866ACD-A48A-408D-B9C0-334EDA64FA08}">
      <dgm:prSet/>
      <dgm:spPr/>
      <dgm:t>
        <a:bodyPr/>
        <a:lstStyle/>
        <a:p>
          <a:endParaRPr lang="ru-RU"/>
        </a:p>
      </dgm:t>
    </dgm:pt>
    <dgm:pt modelId="{97E7441B-6F47-43E3-A9C8-B2D0BBBEA298}" type="sibTrans" cxnId="{A4866ACD-A48A-408D-B9C0-334EDA64FA08}">
      <dgm:prSet/>
      <dgm:spPr/>
      <dgm:t>
        <a:bodyPr/>
        <a:lstStyle/>
        <a:p>
          <a:endParaRPr lang="ru-RU"/>
        </a:p>
      </dgm:t>
    </dgm:pt>
    <dgm:pt modelId="{1DE09211-5545-46F9-905B-F696580F283F}" type="pres">
      <dgm:prSet presAssocID="{D91CA36B-1076-47AF-9C10-049E34C53BE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94124E-FF20-485D-A11E-4462A3F9EF4C}" type="pres">
      <dgm:prSet presAssocID="{D91CA36B-1076-47AF-9C10-049E34C53BE8}" presName="matrix" presStyleCnt="0"/>
      <dgm:spPr/>
    </dgm:pt>
    <dgm:pt modelId="{33453DDF-76EE-4BE3-8595-8961B2C37258}" type="pres">
      <dgm:prSet presAssocID="{D91CA36B-1076-47AF-9C10-049E34C53BE8}" presName="tile1" presStyleLbl="node1" presStyleIdx="0" presStyleCnt="4"/>
      <dgm:spPr/>
      <dgm:t>
        <a:bodyPr/>
        <a:lstStyle/>
        <a:p>
          <a:endParaRPr lang="ru-RU"/>
        </a:p>
      </dgm:t>
    </dgm:pt>
    <dgm:pt modelId="{9E38FC7E-603E-4677-AE3F-C7BD21CBB5CD}" type="pres">
      <dgm:prSet presAssocID="{D91CA36B-1076-47AF-9C10-049E34C53BE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6AA49-8F2E-4A62-87CF-CD8BB17D676B}" type="pres">
      <dgm:prSet presAssocID="{D91CA36B-1076-47AF-9C10-049E34C53BE8}" presName="tile2" presStyleLbl="node1" presStyleIdx="1" presStyleCnt="4"/>
      <dgm:spPr/>
      <dgm:t>
        <a:bodyPr/>
        <a:lstStyle/>
        <a:p>
          <a:endParaRPr lang="ru-RU"/>
        </a:p>
      </dgm:t>
    </dgm:pt>
    <dgm:pt modelId="{496EE52E-C47B-4121-A22E-9FAAF6ABE507}" type="pres">
      <dgm:prSet presAssocID="{D91CA36B-1076-47AF-9C10-049E34C53BE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F252A-B6BA-4A83-95B6-21858C4EFE8F}" type="pres">
      <dgm:prSet presAssocID="{D91CA36B-1076-47AF-9C10-049E34C53BE8}" presName="tile3" presStyleLbl="node1" presStyleIdx="2" presStyleCnt="4"/>
      <dgm:spPr/>
      <dgm:t>
        <a:bodyPr/>
        <a:lstStyle/>
        <a:p>
          <a:endParaRPr lang="ru-RU"/>
        </a:p>
      </dgm:t>
    </dgm:pt>
    <dgm:pt modelId="{768C2FC2-1DDB-4B60-9135-42674B4CA375}" type="pres">
      <dgm:prSet presAssocID="{D91CA36B-1076-47AF-9C10-049E34C53BE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633ED-9B5D-4C12-9B2E-2D5242ACD50E}" type="pres">
      <dgm:prSet presAssocID="{D91CA36B-1076-47AF-9C10-049E34C53BE8}" presName="tile4" presStyleLbl="node1" presStyleIdx="3" presStyleCnt="4"/>
      <dgm:spPr/>
      <dgm:t>
        <a:bodyPr/>
        <a:lstStyle/>
        <a:p>
          <a:endParaRPr lang="ru-RU"/>
        </a:p>
      </dgm:t>
    </dgm:pt>
    <dgm:pt modelId="{A970D4EE-CA54-45A0-9168-68B680AB7C09}" type="pres">
      <dgm:prSet presAssocID="{D91CA36B-1076-47AF-9C10-049E34C53BE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2E4BEB-47A8-4955-AA18-7A464ED1BF7C}" type="pres">
      <dgm:prSet presAssocID="{D91CA36B-1076-47AF-9C10-049E34C53BE8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F500008-7599-4064-BF98-81B25AC31E2E}" type="presOf" srcId="{9045D8C8-12E1-4BD1-824B-43AEBCB94E39}" destId="{A02E4BEB-47A8-4955-AA18-7A464ED1BF7C}" srcOrd="0" destOrd="0" presId="urn:microsoft.com/office/officeart/2005/8/layout/matrix1"/>
    <dgm:cxn modelId="{C292258D-8076-4D79-AC20-F38FA891176B}" srcId="{9045D8C8-12E1-4BD1-824B-43AEBCB94E39}" destId="{8FC2CA75-7504-49AF-B9DF-301197D91058}" srcOrd="2" destOrd="0" parTransId="{B20DC931-526E-4137-BBB5-D823CDEF72FF}" sibTransId="{5AF23244-F466-43E4-86E0-D2B546930D5E}"/>
    <dgm:cxn modelId="{0DC69EC2-B2D9-4E2C-8C19-671FE7234089}" srcId="{9045D8C8-12E1-4BD1-824B-43AEBCB94E39}" destId="{A73A627C-AC44-4A3E-A8F3-157D13C14CAF}" srcOrd="0" destOrd="0" parTransId="{F6753AA6-FB6B-43BC-AF95-7D39214396ED}" sibTransId="{BAED79BB-8FF1-4B0F-B19F-2FF462231533}"/>
    <dgm:cxn modelId="{FC231042-62ED-4F24-A047-00F64C7A4E28}" type="presOf" srcId="{A73A627C-AC44-4A3E-A8F3-157D13C14CAF}" destId="{9E38FC7E-603E-4677-AE3F-C7BD21CBB5CD}" srcOrd="1" destOrd="0" presId="urn:microsoft.com/office/officeart/2005/8/layout/matrix1"/>
    <dgm:cxn modelId="{F23C1728-2BC2-4246-B109-079C17BF7AF1}" type="presOf" srcId="{49A3BDF9-7D32-40D1-8F54-63C57F128FF6}" destId="{43F6AA49-8F2E-4A62-87CF-CD8BB17D676B}" srcOrd="0" destOrd="0" presId="urn:microsoft.com/office/officeart/2005/8/layout/matrix1"/>
    <dgm:cxn modelId="{EE9B145F-64F7-4759-B953-8DE63A10BFE6}" type="presOf" srcId="{8FC2CA75-7504-49AF-B9DF-301197D91058}" destId="{768C2FC2-1DDB-4B60-9135-42674B4CA375}" srcOrd="1" destOrd="0" presId="urn:microsoft.com/office/officeart/2005/8/layout/matrix1"/>
    <dgm:cxn modelId="{52348501-46AE-4D94-9393-9D5AFF8552AA}" srcId="{D91CA36B-1076-47AF-9C10-049E34C53BE8}" destId="{9045D8C8-12E1-4BD1-824B-43AEBCB94E39}" srcOrd="0" destOrd="0" parTransId="{352EBA7B-CF00-4515-B75E-AA6C3BA31E97}" sibTransId="{03A17D30-8D9C-42AF-9938-512AF43EFE25}"/>
    <dgm:cxn modelId="{E81C5CE4-6A80-4E40-948F-BDC111CE8BC7}" type="presOf" srcId="{3A543395-466C-46D7-9C58-797F92418948}" destId="{751633ED-9B5D-4C12-9B2E-2D5242ACD50E}" srcOrd="0" destOrd="0" presId="urn:microsoft.com/office/officeart/2005/8/layout/matrix1"/>
    <dgm:cxn modelId="{BF66752B-E4CF-4EC3-AD48-B17E8DE7C5B5}" type="presOf" srcId="{D91CA36B-1076-47AF-9C10-049E34C53BE8}" destId="{1DE09211-5545-46F9-905B-F696580F283F}" srcOrd="0" destOrd="0" presId="urn:microsoft.com/office/officeart/2005/8/layout/matrix1"/>
    <dgm:cxn modelId="{AEE8963B-7D6C-4A92-9476-59B703D3429E}" type="presOf" srcId="{A73A627C-AC44-4A3E-A8F3-157D13C14CAF}" destId="{33453DDF-76EE-4BE3-8595-8961B2C37258}" srcOrd="0" destOrd="0" presId="urn:microsoft.com/office/officeart/2005/8/layout/matrix1"/>
    <dgm:cxn modelId="{DA3FCEFE-EE0B-4077-92FD-C8278D8B8906}" type="presOf" srcId="{8FC2CA75-7504-49AF-B9DF-301197D91058}" destId="{845F252A-B6BA-4A83-95B6-21858C4EFE8F}" srcOrd="0" destOrd="0" presId="urn:microsoft.com/office/officeart/2005/8/layout/matrix1"/>
    <dgm:cxn modelId="{204D17C5-2121-42CB-A09E-CCDF95CFFC9B}" type="presOf" srcId="{49A3BDF9-7D32-40D1-8F54-63C57F128FF6}" destId="{496EE52E-C47B-4121-A22E-9FAAF6ABE507}" srcOrd="1" destOrd="0" presId="urn:microsoft.com/office/officeart/2005/8/layout/matrix1"/>
    <dgm:cxn modelId="{A4866ACD-A48A-408D-B9C0-334EDA64FA08}" srcId="{9045D8C8-12E1-4BD1-824B-43AEBCB94E39}" destId="{3A543395-466C-46D7-9C58-797F92418948}" srcOrd="3" destOrd="0" parTransId="{E38BD86A-B8B9-429B-8BBB-1341B3786C14}" sibTransId="{97E7441B-6F47-43E3-A9C8-B2D0BBBEA298}"/>
    <dgm:cxn modelId="{6E151DCE-66CA-481E-83DE-74EDEA833DE5}" type="presOf" srcId="{3A543395-466C-46D7-9C58-797F92418948}" destId="{A970D4EE-CA54-45A0-9168-68B680AB7C09}" srcOrd="1" destOrd="0" presId="urn:microsoft.com/office/officeart/2005/8/layout/matrix1"/>
    <dgm:cxn modelId="{DFDB3ED4-3BAB-4205-A436-E87FFCD07437}" srcId="{9045D8C8-12E1-4BD1-824B-43AEBCB94E39}" destId="{49A3BDF9-7D32-40D1-8F54-63C57F128FF6}" srcOrd="1" destOrd="0" parTransId="{C6CD1845-B37C-4F2C-AC78-95A550204815}" sibTransId="{9BF91DC9-C43B-4662-BF8C-1B99E34A6560}"/>
    <dgm:cxn modelId="{81BCF725-683A-4926-9D7A-8CF8FD56E0DE}" type="presParOf" srcId="{1DE09211-5545-46F9-905B-F696580F283F}" destId="{6994124E-FF20-485D-A11E-4462A3F9EF4C}" srcOrd="0" destOrd="0" presId="urn:microsoft.com/office/officeart/2005/8/layout/matrix1"/>
    <dgm:cxn modelId="{3B6E160E-3F5E-450F-82A8-BF5316DB82CB}" type="presParOf" srcId="{6994124E-FF20-485D-A11E-4462A3F9EF4C}" destId="{33453DDF-76EE-4BE3-8595-8961B2C37258}" srcOrd="0" destOrd="0" presId="urn:microsoft.com/office/officeart/2005/8/layout/matrix1"/>
    <dgm:cxn modelId="{D7BB1D70-3034-474A-AF8A-C1F1D2296268}" type="presParOf" srcId="{6994124E-FF20-485D-A11E-4462A3F9EF4C}" destId="{9E38FC7E-603E-4677-AE3F-C7BD21CBB5CD}" srcOrd="1" destOrd="0" presId="urn:microsoft.com/office/officeart/2005/8/layout/matrix1"/>
    <dgm:cxn modelId="{36D0023C-7A5C-4DD2-9A65-F5F6FEC3947A}" type="presParOf" srcId="{6994124E-FF20-485D-A11E-4462A3F9EF4C}" destId="{43F6AA49-8F2E-4A62-87CF-CD8BB17D676B}" srcOrd="2" destOrd="0" presId="urn:microsoft.com/office/officeart/2005/8/layout/matrix1"/>
    <dgm:cxn modelId="{D03F2C6A-DB68-4EBF-8C56-7324AC603884}" type="presParOf" srcId="{6994124E-FF20-485D-A11E-4462A3F9EF4C}" destId="{496EE52E-C47B-4121-A22E-9FAAF6ABE507}" srcOrd="3" destOrd="0" presId="urn:microsoft.com/office/officeart/2005/8/layout/matrix1"/>
    <dgm:cxn modelId="{E8D1B187-03A9-495F-B183-0DD269A1EC65}" type="presParOf" srcId="{6994124E-FF20-485D-A11E-4462A3F9EF4C}" destId="{845F252A-B6BA-4A83-95B6-21858C4EFE8F}" srcOrd="4" destOrd="0" presId="urn:microsoft.com/office/officeart/2005/8/layout/matrix1"/>
    <dgm:cxn modelId="{0383D622-D0F8-41EE-9AD9-6500588360EB}" type="presParOf" srcId="{6994124E-FF20-485D-A11E-4462A3F9EF4C}" destId="{768C2FC2-1DDB-4B60-9135-42674B4CA375}" srcOrd="5" destOrd="0" presId="urn:microsoft.com/office/officeart/2005/8/layout/matrix1"/>
    <dgm:cxn modelId="{64DD051D-44A0-43E9-8228-181982EE939D}" type="presParOf" srcId="{6994124E-FF20-485D-A11E-4462A3F9EF4C}" destId="{751633ED-9B5D-4C12-9B2E-2D5242ACD50E}" srcOrd="6" destOrd="0" presId="urn:microsoft.com/office/officeart/2005/8/layout/matrix1"/>
    <dgm:cxn modelId="{C445F0D2-3CDB-432B-8F4B-F03BE3DD8E68}" type="presParOf" srcId="{6994124E-FF20-485D-A11E-4462A3F9EF4C}" destId="{A970D4EE-CA54-45A0-9168-68B680AB7C09}" srcOrd="7" destOrd="0" presId="urn:microsoft.com/office/officeart/2005/8/layout/matrix1"/>
    <dgm:cxn modelId="{867A0C70-7BD3-4E16-8602-1C67D5E5D014}" type="presParOf" srcId="{1DE09211-5545-46F9-905B-F696580F283F}" destId="{A02E4BEB-47A8-4955-AA18-7A464ED1BF7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453DDF-76EE-4BE3-8595-8961B2C37258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bg1"/>
              </a:solidFill>
            </a:rPr>
            <a:t>Эмоции</a:t>
          </a:r>
          <a:endParaRPr lang="ru-RU" sz="3000" kern="1200" dirty="0">
            <a:solidFill>
              <a:schemeClr val="bg1"/>
            </a:solidFill>
          </a:endParaRPr>
        </a:p>
      </dsp:txBody>
      <dsp:txXfrm rot="5400000">
        <a:off x="0" y="0"/>
        <a:ext cx="3048000" cy="1524000"/>
      </dsp:txXfrm>
    </dsp:sp>
    <dsp:sp modelId="{43F6AA49-8F2E-4A62-87CF-CD8BB17D676B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bg1"/>
              </a:solidFill>
            </a:rPr>
            <a:t>Личностные смыслы </a:t>
          </a:r>
        </a:p>
      </dsp:txBody>
      <dsp:txXfrm>
        <a:off x="3048000" y="0"/>
        <a:ext cx="3048000" cy="1524000"/>
      </dsp:txXfrm>
    </dsp:sp>
    <dsp:sp modelId="{845F252A-B6BA-4A83-95B6-21858C4EFE8F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bg1"/>
              </a:solidFill>
            </a:rPr>
            <a:t>Успех</a:t>
          </a:r>
          <a:endParaRPr lang="ru-RU" sz="3000" kern="1200" dirty="0">
            <a:solidFill>
              <a:schemeClr val="bg1"/>
            </a:solidFill>
          </a:endParaRPr>
        </a:p>
      </dsp:txBody>
      <dsp:txXfrm rot="10800000">
        <a:off x="0" y="2539999"/>
        <a:ext cx="3048000" cy="1524000"/>
      </dsp:txXfrm>
    </dsp:sp>
    <dsp:sp modelId="{751633ED-9B5D-4C12-9B2E-2D5242ACD50E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bg1"/>
              </a:solidFill>
            </a:rPr>
            <a:t>«Интересно» и «Полезно»</a:t>
          </a:r>
          <a:endParaRPr lang="ru-RU" sz="3000" kern="1200" dirty="0">
            <a:solidFill>
              <a:schemeClr val="bg1"/>
            </a:solidFill>
          </a:endParaRPr>
        </a:p>
      </dsp:txBody>
      <dsp:txXfrm rot="-5400000">
        <a:off x="3048000" y="2539999"/>
        <a:ext cx="3048000" cy="1524000"/>
      </dsp:txXfrm>
    </dsp:sp>
    <dsp:sp modelId="{A02E4BEB-47A8-4955-AA18-7A464ED1BF7C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МОТИВЫ</a:t>
          </a:r>
          <a:endParaRPr lang="ru-RU" sz="3000" kern="1200" dirty="0"/>
        </a:p>
      </dsp:txBody>
      <dsp:txXfrm>
        <a:off x="2183197" y="1573596"/>
        <a:ext cx="1729606" cy="916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98B57EE-9576-4CC8-968E-22C7B8443041}" type="datetimeFigureOut">
              <a:rPr lang="ru-RU"/>
              <a:pPr>
                <a:defRPr/>
              </a:pPr>
              <a:t>21/09/17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2CE6994-6D93-4B93-9A38-062F24656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143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15424-4F43-427E-B68F-A45E3FE11594}" type="datetimeFigureOut">
              <a:rPr lang="ru-RU" smtClean="0"/>
              <a:pPr/>
              <a:t>21/09/17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10C45-9E19-461B-86EF-850BBD8599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236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6B6DA1-BED1-41D4-8A04-C64E1F52582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084E52-6E14-4693-B290-F0B6E5738AB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DCB9A6-2EDF-422F-AA2A-23D68EBF7CA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08D146-BAC2-4B23-95F7-95CAFD6441E5}" type="slidenum">
              <a:rPr lang="ru-RU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41.xls"/><Relationship Id="rId4" Type="http://schemas.openxmlformats.org/officeDocument/2006/relationships/image" Target="../media/image6.png"/><Relationship Id="rId5" Type="http://schemas.openxmlformats.org/officeDocument/2006/relationships/oleObject" Target="../embeddings/_____Microsoft_Excel_97-20042.xls"/><Relationship Id="rId6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иний с лого РУ и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2" descr="D:\Masha\черная пятница\!Фирменные стили и логотипы\!Российский учебник\презентация\для перезентации РУ\РУ-белый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9425" y="1143000"/>
            <a:ext cx="564515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F42E7-B35B-4756-AD8D-0778961CD910}" type="datetimeFigureOut">
              <a:rPr lang="ru-RU"/>
              <a:pPr>
                <a:defRPr/>
              </a:pPr>
              <a:t>21/09/17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8005A-3859-4600-A855-C42A5E844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 пустой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85750" y="6143625"/>
            <a:ext cx="3143250" cy="50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0"/>
            <a:ext cx="9144000" cy="142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14752"/>
            <a:ext cx="8229600" cy="2411411"/>
          </a:xfrm>
        </p:spPr>
        <p:txBody>
          <a:bodyPr/>
          <a:lstStyle>
            <a:lvl1pPr algn="ctr">
              <a:buNone/>
              <a:defRPr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F5F1C-506D-4499-8D55-A67222B428C9}" type="datetimeFigureOut">
              <a:rPr lang="ru-RU"/>
              <a:pPr>
                <a:defRPr/>
              </a:pPr>
              <a:t>21/09/17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AA8A9-84FB-4DC8-8661-6FF3CC054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173FE-8D75-4FD4-9F3D-48341CEAC8B1}" type="datetimeFigureOut">
              <a:rPr lang="ru-RU"/>
              <a:pPr>
                <a:defRPr/>
              </a:pPr>
              <a:t>21/09/17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F76AB-8DF2-44B9-BAE9-1F7BD15D32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8C00C-2044-48F8-894E-7890FA640B97}" type="datetimeFigureOut">
              <a:rPr lang="ru-RU"/>
              <a:pPr>
                <a:defRPr/>
              </a:pPr>
              <a:t>21/09/17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9FBD0-3DEF-4921-AD54-0F1B786EA4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дв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8"/>
          <p:cNvGraphicFramePr>
            <a:graphicFrameLocks/>
          </p:cNvGraphicFramePr>
          <p:nvPr/>
        </p:nvGraphicFramePr>
        <p:xfrm>
          <a:off x="449263" y="1592263"/>
          <a:ext cx="3887787" cy="438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" r:id="rId3" imgW="3883489" imgH="4389500" progId="Excel.Sheet.8">
                  <p:embed/>
                </p:oleObj>
              </mc:Choice>
              <mc:Fallback>
                <p:oleObj r:id="rId3" imgW="3883489" imgH="4389500" progId="Excel.Shee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3" y="1592263"/>
                        <a:ext cx="3887787" cy="438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Диаграмма 9"/>
          <p:cNvGraphicFramePr>
            <a:graphicFrameLocks/>
          </p:cNvGraphicFramePr>
          <p:nvPr/>
        </p:nvGraphicFramePr>
        <p:xfrm>
          <a:off x="4735513" y="1592263"/>
          <a:ext cx="3887787" cy="438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r:id="rId5" imgW="3889585" imgH="4389500" progId="Excel.Sheet.8">
                  <p:embed/>
                </p:oleObj>
              </mc:Choice>
              <mc:Fallback>
                <p:oleObj r:id="rId5" imgW="3889585" imgH="4389500" progId="Excel.Shee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5513" y="1592263"/>
                        <a:ext cx="3887787" cy="438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DCAEE-70E0-4D78-AEFA-EF24A3FF5847}" type="datetimeFigureOut">
              <a:rPr lang="ru-RU"/>
              <a:pPr>
                <a:defRPr/>
              </a:pPr>
              <a:t>21/09/17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7D8DF-5DDB-44C0-B8C9-6319F4F68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лонки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857364"/>
            <a:ext cx="3900486" cy="42687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half" idx="13"/>
          </p:nvPr>
        </p:nvSpPr>
        <p:spPr>
          <a:xfrm>
            <a:off x="4786314" y="1857364"/>
            <a:ext cx="3829048" cy="42687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27E7D-FD4C-424B-A2BA-7A1A1725C9AF}" type="datetimeFigureOut">
              <a:rPr lang="ru-RU"/>
              <a:pPr>
                <a:defRPr/>
              </a:pPr>
              <a:t>21/09/17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5C08D-F7B4-4C19-882F-74B1E23AFF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508500"/>
            <a:ext cx="3900486" cy="16176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half" idx="13"/>
          </p:nvPr>
        </p:nvSpPr>
        <p:spPr>
          <a:xfrm>
            <a:off x="4786314" y="4508500"/>
            <a:ext cx="3929090" cy="16176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"/>
          </p:nvPr>
        </p:nvSpPr>
        <p:spPr>
          <a:xfrm>
            <a:off x="428596" y="1785926"/>
            <a:ext cx="3929090" cy="242889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786314" y="1785926"/>
            <a:ext cx="3929090" cy="242889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1" name="Дата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0D86E-7A95-42DB-BA7C-7CE12139DF21}" type="datetimeFigureOut">
              <a:rPr lang="ru-RU"/>
              <a:pPr>
                <a:defRPr/>
              </a:pPr>
              <a:t>21/09/17</a:t>
            </a:fld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9F419-70E2-4690-8BE6-258496A4E5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есколько рисунков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3071810"/>
            <a:ext cx="3714776" cy="71438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"/>
          </p:nvPr>
        </p:nvSpPr>
        <p:spPr>
          <a:xfrm>
            <a:off x="571472" y="1785927"/>
            <a:ext cx="1785950" cy="119063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1" name="Рисунок 2"/>
          <p:cNvSpPr>
            <a:spLocks noGrp="1"/>
          </p:cNvSpPr>
          <p:nvPr>
            <p:ph type="pic" idx="15"/>
          </p:nvPr>
        </p:nvSpPr>
        <p:spPr>
          <a:xfrm>
            <a:off x="2500298" y="1785927"/>
            <a:ext cx="1785950" cy="119063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2" name="Текст 3"/>
          <p:cNvSpPr>
            <a:spLocks noGrp="1"/>
          </p:cNvSpPr>
          <p:nvPr>
            <p:ph type="body" sz="half" idx="16"/>
          </p:nvPr>
        </p:nvSpPr>
        <p:spPr>
          <a:xfrm>
            <a:off x="571472" y="5357825"/>
            <a:ext cx="3714776" cy="71438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2"/>
          <p:cNvSpPr>
            <a:spLocks noGrp="1"/>
          </p:cNvSpPr>
          <p:nvPr>
            <p:ph type="pic" idx="17"/>
          </p:nvPr>
        </p:nvSpPr>
        <p:spPr>
          <a:xfrm>
            <a:off x="571472" y="4071942"/>
            <a:ext cx="1785950" cy="119063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2500298" y="4071942"/>
            <a:ext cx="1785950" cy="119063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5" name="Текст 3"/>
          <p:cNvSpPr>
            <a:spLocks noGrp="1"/>
          </p:cNvSpPr>
          <p:nvPr>
            <p:ph type="body" sz="half" idx="19"/>
          </p:nvPr>
        </p:nvSpPr>
        <p:spPr>
          <a:xfrm>
            <a:off x="4857752" y="3071810"/>
            <a:ext cx="3714776" cy="71438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Рисунок 2"/>
          <p:cNvSpPr>
            <a:spLocks noGrp="1"/>
          </p:cNvSpPr>
          <p:nvPr>
            <p:ph type="pic" idx="20"/>
          </p:nvPr>
        </p:nvSpPr>
        <p:spPr>
          <a:xfrm>
            <a:off x="4857752" y="1785927"/>
            <a:ext cx="1785950" cy="119063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7" name="Рисунок 2"/>
          <p:cNvSpPr>
            <a:spLocks noGrp="1"/>
          </p:cNvSpPr>
          <p:nvPr>
            <p:ph type="pic" idx="21"/>
          </p:nvPr>
        </p:nvSpPr>
        <p:spPr>
          <a:xfrm>
            <a:off x="6786578" y="1785927"/>
            <a:ext cx="1785950" cy="119063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8" name="Текст 3"/>
          <p:cNvSpPr>
            <a:spLocks noGrp="1"/>
          </p:cNvSpPr>
          <p:nvPr>
            <p:ph type="body" sz="half" idx="22"/>
          </p:nvPr>
        </p:nvSpPr>
        <p:spPr>
          <a:xfrm>
            <a:off x="4857752" y="5357825"/>
            <a:ext cx="3714776" cy="71438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23"/>
          </p:nvPr>
        </p:nvSpPr>
        <p:spPr>
          <a:xfrm>
            <a:off x="4857752" y="4071942"/>
            <a:ext cx="1785950" cy="119063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0" name="Рисунок 2"/>
          <p:cNvSpPr>
            <a:spLocks noGrp="1"/>
          </p:cNvSpPr>
          <p:nvPr>
            <p:ph type="pic" idx="24"/>
          </p:nvPr>
        </p:nvSpPr>
        <p:spPr>
          <a:xfrm>
            <a:off x="6786578" y="4071942"/>
            <a:ext cx="1785950" cy="119063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1" name="Дата 3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11AE9-CFC8-4CC3-8DD3-0C9B8FFCC663}" type="datetimeFigureOut">
              <a:rPr lang="ru-RU"/>
              <a:pPr>
                <a:defRPr/>
              </a:pPr>
              <a:t>21/09/17</a:t>
            </a:fld>
            <a:endParaRPr lang="ru-RU"/>
          </a:p>
        </p:txBody>
      </p:sp>
      <p:sp>
        <p:nvSpPr>
          <p:cNvPr id="22" name="Нижний колонтитул 4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4AE52-32FE-41D8-8ABF-D43DA31F16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ре блок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Текст 12"/>
          <p:cNvSpPr>
            <a:spLocks noGrp="1"/>
          </p:cNvSpPr>
          <p:nvPr>
            <p:ph type="body" sz="quarter" idx="18"/>
          </p:nvPr>
        </p:nvSpPr>
        <p:spPr>
          <a:xfrm>
            <a:off x="357158" y="2071678"/>
            <a:ext cx="4071966" cy="1643074"/>
          </a:xfrm>
          <a:ln>
            <a:noFill/>
          </a:ln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6"/>
          </p:nvPr>
        </p:nvSpPr>
        <p:spPr>
          <a:xfrm>
            <a:off x="357158" y="1571612"/>
            <a:ext cx="4071966" cy="431800"/>
          </a:xfrm>
          <a:solidFill>
            <a:schemeClr val="bg1"/>
          </a:solidFill>
          <a:ln>
            <a:noFill/>
          </a:ln>
        </p:spPr>
        <p:txBody>
          <a:bodyPr lIns="36000" tIns="36000" rIns="36000" bIns="36000" rtlCol="0" anchor="ctr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9"/>
          </p:nvPr>
        </p:nvSpPr>
        <p:spPr>
          <a:xfrm>
            <a:off x="357158" y="4357694"/>
            <a:ext cx="4071966" cy="1643074"/>
          </a:xfrm>
          <a:ln>
            <a:noFill/>
          </a:ln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20"/>
          </p:nvPr>
        </p:nvSpPr>
        <p:spPr>
          <a:xfrm>
            <a:off x="357158" y="3857628"/>
            <a:ext cx="4071966" cy="431800"/>
          </a:xfrm>
          <a:solidFill>
            <a:schemeClr val="bg1"/>
          </a:solidFill>
          <a:ln>
            <a:noFill/>
          </a:ln>
        </p:spPr>
        <p:txBody>
          <a:bodyPr lIns="36000" tIns="36000" rIns="36000" bIns="36000" rtlCol="0" anchor="ctr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21"/>
          </p:nvPr>
        </p:nvSpPr>
        <p:spPr>
          <a:xfrm>
            <a:off x="4714876" y="2071678"/>
            <a:ext cx="4071966" cy="1643074"/>
          </a:xfrm>
          <a:ln>
            <a:noFill/>
          </a:ln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22"/>
          </p:nvPr>
        </p:nvSpPr>
        <p:spPr>
          <a:xfrm>
            <a:off x="4714876" y="1571612"/>
            <a:ext cx="4071966" cy="431800"/>
          </a:xfrm>
          <a:solidFill>
            <a:schemeClr val="bg1"/>
          </a:solidFill>
          <a:ln>
            <a:noFill/>
          </a:ln>
        </p:spPr>
        <p:txBody>
          <a:bodyPr lIns="36000" tIns="36000" rIns="36000" bIns="36000" rtlCol="0" anchor="ctr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23"/>
          </p:nvPr>
        </p:nvSpPr>
        <p:spPr>
          <a:xfrm>
            <a:off x="4714876" y="4357694"/>
            <a:ext cx="4071966" cy="1643074"/>
          </a:xfrm>
          <a:ln>
            <a:noFill/>
          </a:ln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24"/>
          </p:nvPr>
        </p:nvSpPr>
        <p:spPr>
          <a:xfrm>
            <a:off x="4714876" y="3857628"/>
            <a:ext cx="4071966" cy="431800"/>
          </a:xfrm>
          <a:solidFill>
            <a:schemeClr val="bg1"/>
          </a:solidFill>
          <a:ln>
            <a:noFill/>
          </a:ln>
        </p:spPr>
        <p:txBody>
          <a:bodyPr lIns="36000" tIns="36000" rIns="36000" bIns="36000" rtlCol="0" anchor="ctr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Дата 3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66E4F-B566-4D5F-A50E-C05AD70BDD55}" type="datetimeFigureOut">
              <a:rPr lang="ru-RU"/>
              <a:pPr>
                <a:defRPr/>
              </a:pPr>
              <a:t>21/09/17</a:t>
            </a:fld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72153-A795-4E23-801D-6A645C3247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блока с заголовками и поясн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13"/>
          <p:cNvSpPr>
            <a:spLocks noGrp="1"/>
          </p:cNvSpPr>
          <p:nvPr>
            <p:ph type="body" sz="quarter" idx="13"/>
          </p:nvPr>
        </p:nvSpPr>
        <p:spPr>
          <a:xfrm>
            <a:off x="360000" y="1495116"/>
            <a:ext cx="2736000" cy="648000"/>
          </a:xfrm>
          <a:prstGeom prst="homePlate">
            <a:avLst>
              <a:gd name="adj" fmla="val 20514"/>
            </a:avLst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anchor="ctr"/>
          <a:lstStyle>
            <a:lvl1pPr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Текст 13"/>
          <p:cNvSpPr>
            <a:spLocks noGrp="1"/>
          </p:cNvSpPr>
          <p:nvPr>
            <p:ph type="body" sz="quarter" idx="14"/>
          </p:nvPr>
        </p:nvSpPr>
        <p:spPr>
          <a:xfrm>
            <a:off x="3258588" y="1495116"/>
            <a:ext cx="2736000" cy="648000"/>
          </a:xfrm>
          <a:prstGeom prst="homePlate">
            <a:avLst>
              <a:gd name="adj" fmla="val 20514"/>
            </a:avLst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anchor="ctr"/>
          <a:lstStyle>
            <a:lvl1pPr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13"/>
          <p:cNvSpPr>
            <a:spLocks noGrp="1"/>
          </p:cNvSpPr>
          <p:nvPr>
            <p:ph type="body" sz="quarter" idx="15"/>
          </p:nvPr>
        </p:nvSpPr>
        <p:spPr>
          <a:xfrm>
            <a:off x="6157175" y="1495116"/>
            <a:ext cx="2736000" cy="648000"/>
          </a:xfrm>
          <a:prstGeom prst="homePlate">
            <a:avLst>
              <a:gd name="adj" fmla="val 20514"/>
            </a:avLst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anchor="ctr"/>
          <a:lstStyle>
            <a:lvl1pPr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12"/>
          <p:cNvSpPr>
            <a:spLocks noGrp="1"/>
          </p:cNvSpPr>
          <p:nvPr>
            <p:ph type="body" sz="quarter" idx="18"/>
          </p:nvPr>
        </p:nvSpPr>
        <p:spPr>
          <a:xfrm>
            <a:off x="360000" y="2000240"/>
            <a:ext cx="2736000" cy="3240000"/>
          </a:xfrm>
          <a:ln>
            <a:noFill/>
          </a:ln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Текст 12"/>
          <p:cNvSpPr>
            <a:spLocks noGrp="1"/>
          </p:cNvSpPr>
          <p:nvPr>
            <p:ph type="body" sz="quarter" idx="19"/>
          </p:nvPr>
        </p:nvSpPr>
        <p:spPr>
          <a:xfrm>
            <a:off x="3258588" y="2000240"/>
            <a:ext cx="2736000" cy="3240000"/>
          </a:xfrm>
          <a:ln>
            <a:noFill/>
          </a:ln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Текст 12"/>
          <p:cNvSpPr>
            <a:spLocks noGrp="1"/>
          </p:cNvSpPr>
          <p:nvPr>
            <p:ph type="body" sz="quarter" idx="20"/>
          </p:nvPr>
        </p:nvSpPr>
        <p:spPr>
          <a:xfrm>
            <a:off x="6157175" y="2000240"/>
            <a:ext cx="2736000" cy="3240000"/>
          </a:xfrm>
          <a:ln>
            <a:noFill/>
          </a:ln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21"/>
          </p:nvPr>
        </p:nvSpPr>
        <p:spPr>
          <a:xfrm>
            <a:off x="360000" y="5315644"/>
            <a:ext cx="2736000" cy="8280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22"/>
          </p:nvPr>
        </p:nvSpPr>
        <p:spPr>
          <a:xfrm>
            <a:off x="3258588" y="5315644"/>
            <a:ext cx="2736000" cy="8280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23"/>
          </p:nvPr>
        </p:nvSpPr>
        <p:spPr>
          <a:xfrm>
            <a:off x="6157175" y="5315644"/>
            <a:ext cx="2736000" cy="8280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Дата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21619-06B3-495A-9CF8-A8604B47D286}" type="datetimeFigureOut">
              <a:rPr lang="ru-RU"/>
              <a:pPr>
                <a:defRPr/>
              </a:pPr>
              <a:t>21/09/17</a:t>
            </a:fld>
            <a:endParaRPr lang="ru-RU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A5F02-BCDF-44CF-940C-09C3C5C7BF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блока текс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2"/>
          <p:cNvSpPr>
            <a:spLocks noGrp="1"/>
          </p:cNvSpPr>
          <p:nvPr>
            <p:ph type="body" sz="quarter" idx="14"/>
          </p:nvPr>
        </p:nvSpPr>
        <p:spPr>
          <a:xfrm>
            <a:off x="250825" y="1785926"/>
            <a:ext cx="4176713" cy="4514586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>
              <a:defRPr sz="1800" i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Текст 12"/>
          <p:cNvSpPr>
            <a:spLocks noGrp="1"/>
          </p:cNvSpPr>
          <p:nvPr>
            <p:ph type="body" sz="quarter" idx="15"/>
          </p:nvPr>
        </p:nvSpPr>
        <p:spPr>
          <a:xfrm>
            <a:off x="4716463" y="1785926"/>
            <a:ext cx="4176713" cy="4514586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6"/>
          </p:nvPr>
        </p:nvSpPr>
        <p:spPr>
          <a:xfrm>
            <a:off x="539181" y="1630368"/>
            <a:ext cx="3600000" cy="431800"/>
          </a:xfrm>
          <a:solidFill>
            <a:schemeClr val="bg1"/>
          </a:solidFill>
          <a:ln>
            <a:noFill/>
          </a:ln>
        </p:spPr>
        <p:txBody>
          <a:bodyPr lIns="36000" tIns="36000" rIns="36000" bIns="36000" rtlCol="0" anchor="ctr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10"/>
          <p:cNvSpPr>
            <a:spLocks noGrp="1"/>
          </p:cNvSpPr>
          <p:nvPr>
            <p:ph type="body" sz="quarter" idx="13"/>
          </p:nvPr>
        </p:nvSpPr>
        <p:spPr>
          <a:xfrm>
            <a:off x="5004819" y="1639878"/>
            <a:ext cx="3600000" cy="431800"/>
          </a:xfrm>
          <a:solidFill>
            <a:schemeClr val="bg1"/>
          </a:solidFill>
          <a:ln>
            <a:noFill/>
          </a:ln>
        </p:spPr>
        <p:txBody>
          <a:bodyPr lIns="36000" tIns="36000" rIns="36000" bIns="36000" rtlCol="0" anchor="ctr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F5294-389F-418A-BA28-E76F45921758}" type="datetimeFigureOut">
              <a:rPr lang="ru-RU"/>
              <a:pPr>
                <a:defRPr/>
              </a:pPr>
              <a:t>21/09/17</a:t>
            </a:fld>
            <a:endParaRPr lang="ru-RU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3B4B9-31AC-459D-9B0A-0E25EA71D7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с лого издательст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5715000"/>
            <a:ext cx="9144000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Picture 3" descr="D:\Masha\черная пятница\!Фирменные стили и логотипы\!Российский учебник\презентация\для перезентации РУ\для-перезентации-РУ-логотипы-+-ДНШ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5870575"/>
            <a:ext cx="32861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:\Masha\черная пятница\!Фирменные стили и логотипы\!Российский учебник\презентация\для перезентации РУ\для-перезентации-РУ-0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888" y="2286000"/>
            <a:ext cx="76422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C20D5-4DD6-459A-B96D-76F2848C08A4}" type="datetimeFigureOut">
              <a:rPr lang="ru-RU"/>
              <a:pPr>
                <a:defRPr/>
              </a:pPr>
              <a:t>21/09/17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AACDE-91BE-4CEE-A785-EDEF49475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(2+1) блока текс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7"/>
          <p:cNvSpPr>
            <a:spLocks noGrp="1"/>
          </p:cNvSpPr>
          <p:nvPr>
            <p:ph type="body" sz="quarter" idx="16"/>
          </p:nvPr>
        </p:nvSpPr>
        <p:spPr>
          <a:xfrm>
            <a:off x="500034" y="1630368"/>
            <a:ext cx="3924821" cy="431800"/>
          </a:xfrm>
          <a:solidFill>
            <a:schemeClr val="bg1"/>
          </a:solidFill>
          <a:ln>
            <a:noFill/>
          </a:ln>
        </p:spPr>
        <p:txBody>
          <a:bodyPr lIns="36000" tIns="36000" rIns="36000" bIns="36000" rtlCol="0" anchor="ctr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2143117"/>
            <a:ext cx="3929090" cy="164307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7"/>
          </p:nvPr>
        </p:nvSpPr>
        <p:spPr>
          <a:xfrm>
            <a:off x="4714876" y="1630368"/>
            <a:ext cx="3924821" cy="431800"/>
          </a:xfrm>
          <a:solidFill>
            <a:schemeClr val="bg1"/>
          </a:solidFill>
          <a:ln>
            <a:noFill/>
          </a:ln>
        </p:spPr>
        <p:txBody>
          <a:bodyPr lIns="36000" tIns="36000" rIns="36000" bIns="36000" rtlCol="0" anchor="ctr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sz="half" idx="18"/>
          </p:nvPr>
        </p:nvSpPr>
        <p:spPr>
          <a:xfrm>
            <a:off x="4714876" y="2143116"/>
            <a:ext cx="3929090" cy="398304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19"/>
          </p:nvPr>
        </p:nvSpPr>
        <p:spPr>
          <a:xfrm>
            <a:off x="500034" y="3857628"/>
            <a:ext cx="3924821" cy="431800"/>
          </a:xfrm>
          <a:solidFill>
            <a:schemeClr val="bg1"/>
          </a:solidFill>
          <a:ln>
            <a:noFill/>
          </a:ln>
        </p:spPr>
        <p:txBody>
          <a:bodyPr lIns="36000" tIns="36000" rIns="36000" bIns="36000" rtlCol="0" anchor="ctr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Содержимое 2"/>
          <p:cNvSpPr>
            <a:spLocks noGrp="1"/>
          </p:cNvSpPr>
          <p:nvPr>
            <p:ph sz="half" idx="20"/>
          </p:nvPr>
        </p:nvSpPr>
        <p:spPr>
          <a:xfrm>
            <a:off x="500034" y="4357694"/>
            <a:ext cx="3929090" cy="171451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Дата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E6915-78AC-4215-853B-256CCACA8A7C}" type="datetimeFigureOut">
              <a:rPr lang="ru-RU"/>
              <a:pPr>
                <a:defRPr/>
              </a:pPr>
              <a:t>21/09/17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9BB51-95AB-4947-9696-D4DEC323A9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(1+2) блока текс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7"/>
          </p:nvPr>
        </p:nvSpPr>
        <p:spPr>
          <a:xfrm>
            <a:off x="500034" y="1630368"/>
            <a:ext cx="3924821" cy="431800"/>
          </a:xfrm>
          <a:solidFill>
            <a:schemeClr val="bg1"/>
          </a:solidFill>
          <a:ln>
            <a:noFill/>
          </a:ln>
        </p:spPr>
        <p:txBody>
          <a:bodyPr lIns="36000" tIns="36000" rIns="36000" bIns="36000" rtlCol="0" anchor="ctr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sz="half" idx="18"/>
          </p:nvPr>
        </p:nvSpPr>
        <p:spPr>
          <a:xfrm>
            <a:off x="500034" y="2143116"/>
            <a:ext cx="3929090" cy="398304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16"/>
          </p:nvPr>
        </p:nvSpPr>
        <p:spPr>
          <a:xfrm>
            <a:off x="4714876" y="1630368"/>
            <a:ext cx="3924821" cy="431800"/>
          </a:xfrm>
          <a:solidFill>
            <a:schemeClr val="bg1"/>
          </a:solidFill>
          <a:ln>
            <a:noFill/>
          </a:ln>
        </p:spPr>
        <p:txBody>
          <a:bodyPr lIns="36000" tIns="36000" rIns="36000" bIns="36000" rtlCol="0" anchor="ctr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Содержимое 2"/>
          <p:cNvSpPr>
            <a:spLocks noGrp="1"/>
          </p:cNvSpPr>
          <p:nvPr>
            <p:ph sz="half" idx="1"/>
          </p:nvPr>
        </p:nvSpPr>
        <p:spPr>
          <a:xfrm>
            <a:off x="4714876" y="2143117"/>
            <a:ext cx="3929090" cy="164307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19"/>
          </p:nvPr>
        </p:nvSpPr>
        <p:spPr>
          <a:xfrm>
            <a:off x="4714876" y="3857628"/>
            <a:ext cx="3924821" cy="431800"/>
          </a:xfrm>
          <a:solidFill>
            <a:schemeClr val="bg1"/>
          </a:solidFill>
          <a:ln>
            <a:noFill/>
          </a:ln>
        </p:spPr>
        <p:txBody>
          <a:bodyPr lIns="36000" tIns="36000" rIns="36000" bIns="36000" rtlCol="0" anchor="ctr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2"/>
          <p:cNvSpPr>
            <a:spLocks noGrp="1"/>
          </p:cNvSpPr>
          <p:nvPr>
            <p:ph sz="half" idx="20"/>
          </p:nvPr>
        </p:nvSpPr>
        <p:spPr>
          <a:xfrm>
            <a:off x="4714876" y="4357694"/>
            <a:ext cx="3929090" cy="171451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FB417-7B3B-4539-85FA-41EFA93DD739}" type="datetimeFigureOut">
              <a:rPr lang="ru-RU"/>
              <a:pPr>
                <a:defRPr/>
              </a:pPr>
              <a:t>21/09/17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605A4-63EE-4D8A-B071-7A9F15290E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857364"/>
            <a:ext cx="5111750" cy="42687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857364"/>
            <a:ext cx="3008313" cy="42687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79AC4-F370-4FCF-A894-115F6B3A5098}" type="datetimeFigureOut">
              <a:rPr lang="ru-RU"/>
              <a:pPr>
                <a:defRPr/>
              </a:pPr>
              <a:t>21/09/17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B1705-EC4F-4E94-9089-48FC3087DB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1643051"/>
            <a:ext cx="5486400" cy="308452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F25CB-C6B3-4740-8291-82C21D39DCAD}" type="datetimeFigureOut">
              <a:rPr lang="ru-RU"/>
              <a:pPr>
                <a:defRPr/>
              </a:pPr>
              <a:t>21/09/17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D7C5C-2B9E-453D-BD04-6BC4F9F583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5033DF-69C9-45AE-9DC9-1E065F8057E0}" type="datetime1">
              <a:rPr lang="ru-RU" smtClean="0"/>
              <a:pPr>
                <a:defRPr/>
              </a:pPr>
              <a:t>21/09/17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38A2A-3516-4FA5-A84D-20EB4A3BBC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54435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иний с лого издательств и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2" descr="D:\Masha\черная пятница\!Фирменные стили и логотипы\!Российский учебник\презентация\для перезентации РУ\РУ-белый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9425" y="1143000"/>
            <a:ext cx="564515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 userDrawn="1"/>
        </p:nvSpPr>
        <p:spPr>
          <a:xfrm>
            <a:off x="0" y="5715000"/>
            <a:ext cx="9144000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3" descr="D:\Masha\черная пятница\!Фирменные стили и логотипы\!Российский учебник\презентация\для перезентации РУ\для-перезентации-РУ-логотипы-+-ДНШ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5870575"/>
            <a:ext cx="32861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989E1-A30D-4A89-BF87-D4A6361C6E6A}" type="datetimeFigureOut">
              <a:rPr lang="ru-RU"/>
              <a:pPr>
                <a:defRPr/>
              </a:pPr>
              <a:t>21/09/17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1B4F3-BAC0-4CB7-B8C2-5F0ED7655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пустой с лого 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Picture 3" descr="D:\Masha\черная пятница\!Фирменные стили и логотипы\!Российский учебник\презентация\для перезентации РУ\для-перезентации-РУ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3763" y="2409825"/>
            <a:ext cx="7356475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иний без лого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24901-F90C-4BEF-B2E6-83C598FB4F10}" type="datetimeFigureOut">
              <a:rPr lang="ru-RU"/>
              <a:pPr>
                <a:defRPr/>
              </a:pPr>
              <a:t>21/09/17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6E09F-08B8-4FB5-89E4-3D384B2EF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(лого внизу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2084D-5E38-46D1-86C1-860CD8DB282E}" type="datetimeFigureOut">
              <a:rPr lang="ru-RU"/>
              <a:pPr>
                <a:defRPr/>
              </a:pPr>
              <a:t>21/09/17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6719B-EB85-4078-9C8A-EA2269E175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(без лог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85750" y="6143625"/>
            <a:ext cx="3143250" cy="50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C430D-6D59-4DCF-87AC-5906350940D7}" type="datetimeFigureOut">
              <a:rPr lang="ru-RU"/>
              <a:pPr>
                <a:defRPr/>
              </a:pPr>
              <a:t>21/09/17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61B6B-DB73-4A5D-9A05-A6B5C4A28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 слайд с лого и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85750" y="6143625"/>
            <a:ext cx="3143250" cy="50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0"/>
            <a:ext cx="9144000" cy="142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800" y="1214438"/>
            <a:ext cx="65024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14752"/>
            <a:ext cx="8229600" cy="2411411"/>
          </a:xfrm>
        </p:spPr>
        <p:txBody>
          <a:bodyPr/>
          <a:lstStyle>
            <a:lvl1pPr algn="ctr">
              <a:buNone/>
              <a:defRPr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AB010-75D9-4EB1-A7CC-E9165D403B22}" type="datetimeFigureOut">
              <a:rPr lang="ru-RU"/>
              <a:pPr>
                <a:defRPr/>
              </a:pPr>
              <a:t>21/09/17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B932D-F15C-4AA1-8FC1-93CEB0799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theme" Target="../theme/theme1.xml"/><Relationship Id="rId2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42875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33CE07-03BD-47F9-879F-148AE7EC954D}" type="datetimeFigureOut">
              <a:rPr lang="ru-RU"/>
              <a:pPr>
                <a:defRPr/>
              </a:pPr>
              <a:t>21/09/17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D96DEC-D974-4FFA-B047-5EED472EA3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32" name="Picture 2" descr="D:\Masha\черная пятница\!Фирменные стили и логотипы\!Российский учебник\презентация\для перезентации РУ\для-перезентации-РУ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28625" y="6215063"/>
            <a:ext cx="29765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40" r:id="rId7"/>
    <p:sldLayoutId id="2147483759" r:id="rId8"/>
    <p:sldLayoutId id="2147483760" r:id="rId9"/>
    <p:sldLayoutId id="2147483761" r:id="rId10"/>
    <p:sldLayoutId id="2147483741" r:id="rId11"/>
    <p:sldLayoutId id="2147483742" r:id="rId12"/>
    <p:sldLayoutId id="214748376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63" r:id="rId24"/>
  </p:sldLayoutIdLst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9pPr>
    </p:titleStyle>
    <p:bodyStyle>
      <a:lvl1pPr marL="180975" indent="-18097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Relationship Id="rId3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6.gif"/><Relationship Id="rId3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maratakm.narod.ru/" TargetMode="External"/><Relationship Id="rId4" Type="http://schemas.openxmlformats.org/officeDocument/2006/relationships/hyperlink" Target="http://him-school.ru/" TargetMode="External"/><Relationship Id="rId5" Type="http://schemas.openxmlformats.org/officeDocument/2006/relationships/image" Target="../media/image51.jpeg"/><Relationship Id="rId1" Type="http://schemas.openxmlformats.org/officeDocument/2006/relationships/slideLayout" Target="../slideLayouts/slideLayout12.xml"/><Relationship Id="rId2" Type="http://schemas.openxmlformats.org/officeDocument/2006/relationships/hyperlink" Target="mailto:maratakm@ya.ru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3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Проблемы школьного химического эксперимента (взаимодействие оксида кальция с водой)</a:t>
            </a:r>
            <a:endParaRPr lang="ru-RU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22AF4-52FC-48D5-974B-C366CB2F7C8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090" y="1676376"/>
            <a:ext cx="503872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Проблемы школьного химического эксперимента (разложение селитры при нагревании)</a:t>
            </a:r>
            <a:endParaRPr lang="ru-RU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22AF4-52FC-48D5-974B-C366CB2F7C8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005" y="1457298"/>
            <a:ext cx="2266962" cy="361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5181624"/>
            <a:ext cx="3110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Текст диктора: </a:t>
            </a:r>
          </a:p>
          <a:p>
            <a:pPr algn="ctr"/>
            <a:r>
              <a:rPr lang="ru-RU" dirty="0" smtClean="0"/>
              <a:t>Хорошо видны пузырьки кислорода</a:t>
            </a:r>
            <a:endParaRPr lang="ru-RU" dirty="0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8714" y="1420785"/>
            <a:ext cx="2057397" cy="361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330558" y="5145111"/>
            <a:ext cx="3110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Текст диктора: </a:t>
            </a:r>
          </a:p>
          <a:p>
            <a:pPr algn="ctr"/>
            <a:r>
              <a:rPr lang="ru-RU" dirty="0" smtClean="0"/>
              <a:t>Если в пробирке есть кислород, тлеющий уголёк ярко вспыхнет</a:t>
            </a:r>
            <a:endParaRPr lang="ru-RU" dirty="0"/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7189" y="1463340"/>
            <a:ext cx="2282820" cy="361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Каким должен быть демонстрационный опыт? (до теории)</a:t>
            </a:r>
            <a:endParaRPr lang="ru-RU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 учителя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 учащихся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Демонстрирует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C1399-0C0F-463E-873D-5E81DBC53A8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598927"/>
              </p:ext>
            </p:extLst>
          </p:nvPr>
        </p:nvGraphicFramePr>
        <p:xfrm>
          <a:off x="0" y="2492896"/>
          <a:ext cx="8990073" cy="3651295"/>
        </p:xfrm>
        <a:graphic>
          <a:graphicData uri="http://schemas.openxmlformats.org/drawingml/2006/table">
            <a:tbl>
              <a:tblPr/>
              <a:tblGrid>
                <a:gridCol w="485460"/>
                <a:gridCol w="1258191"/>
                <a:gridCol w="1705468"/>
                <a:gridCol w="2319110"/>
                <a:gridCol w="3221844"/>
              </a:tblGrid>
              <a:tr h="182565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Times New Roman"/>
                          <a:cs typeface="Times New Roman"/>
                        </a:rPr>
                        <a:t>Дано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Times New Roman"/>
                          <a:cs typeface="Times New Roman"/>
                        </a:rPr>
                        <a:t>Реактив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Times New Roman"/>
                          <a:cs typeface="Times New Roman"/>
                        </a:rPr>
                        <a:t>Наблюдения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Times New Roman"/>
                          <a:cs typeface="Times New Roman"/>
                        </a:rPr>
                        <a:t>Выводы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65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i="0" u="none" strike="noStrike">
                          <a:latin typeface="Times New Roman"/>
                          <a:ea typeface="Sylfaen"/>
                          <a:cs typeface="Sylfaen"/>
                        </a:rPr>
                        <a:t>Получение гидроксида цинка и гидроксида магния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129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1а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раствор хлорида цинка (</a:t>
                      </a: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раствор </a:t>
                      </a:r>
                      <a:r>
                        <a:rPr lang="ru-RU" sz="1000" dirty="0" err="1">
                          <a:latin typeface="Calibri"/>
                          <a:ea typeface="Times New Roman"/>
                          <a:cs typeface="Times New Roman"/>
                        </a:rPr>
                        <a:t>гидроксид</a:t>
                      </a: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 натрия 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Выпал_____________, ______________ цвета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Нерастворимые основания можно получить взаимодействием растворимой ___________со ____________.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Гидроксиды цинка и магния  - __________________________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вещества __________________ в воде.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260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1б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раствор хлорида магния 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раствор гидроксид натрия 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Выпал_____________, ______________ цвета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565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Times New Roman"/>
                          <a:cs typeface="Times New Roman"/>
                        </a:rPr>
                        <a:t>Изучение свойств </a:t>
                      </a:r>
                      <a:r>
                        <a:rPr lang="ru-RU" sz="1000" b="1" i="0" u="none" strike="noStrike">
                          <a:latin typeface="Times New Roman"/>
                          <a:ea typeface="Sylfaen"/>
                          <a:cs typeface="Sylfaen"/>
                        </a:rPr>
                        <a:t>гидроксида цинка и гидроксида магния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129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latin typeface="Times New Roman"/>
                          <a:ea typeface="Sylfaen"/>
                          <a:cs typeface="Sylfaen"/>
                        </a:rPr>
                        <a:t>2а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latin typeface="Times New Roman"/>
                          <a:ea typeface="Sylfaen"/>
                          <a:cs typeface="Sylfaen"/>
                        </a:rPr>
                        <a:t>Гидроксид цинка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Соляная кислота 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Осадок ____________, получили  __________ раствор.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Нерастворимые основания __________________________  в соляной кислоте.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29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latin typeface="Times New Roman"/>
                          <a:ea typeface="Sylfaen"/>
                          <a:cs typeface="Sylfaen"/>
                        </a:rPr>
                        <a:t>2б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latin typeface="Times New Roman"/>
                          <a:ea typeface="Sylfaen"/>
                          <a:cs typeface="Sylfaen"/>
                        </a:rPr>
                        <a:t>Гидроксид магния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Соляная кислота 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Осадок ____________, получили  __________ раствор.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129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latin typeface="Times New Roman"/>
                          <a:ea typeface="Sylfaen"/>
                          <a:cs typeface="Sylfaen"/>
                        </a:rPr>
                        <a:t>3а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latin typeface="Times New Roman"/>
                          <a:ea typeface="Sylfaen"/>
                          <a:cs typeface="Sylfaen"/>
                        </a:rPr>
                        <a:t>Гидроксид цинка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раствор гидроксида натрия 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Осадок ____________, получили  __________ раствор.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_____________нерастворимые основания способны __________________________  в растворе гидроксида натрия.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29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latin typeface="Times New Roman"/>
                          <a:ea typeface="Sylfaen"/>
                          <a:cs typeface="Sylfaen"/>
                        </a:rPr>
                        <a:t>3б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latin typeface="Times New Roman"/>
                          <a:ea typeface="Sylfaen"/>
                          <a:cs typeface="Sylfaen"/>
                        </a:rPr>
                        <a:t>Гидроксид магния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раствор гидроксида натрия 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Осадок ____________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__________________.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7695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4а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4б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Calibri"/>
                          <a:ea typeface="Times New Roman"/>
                          <a:cs typeface="Times New Roman"/>
                        </a:rPr>
                        <a:t>Общий вывод:</a:t>
                      </a: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 некоторые _____________________ основания могут _____________, как в ________________________, так и в ________________________, такие </a:t>
                      </a:r>
                      <a:r>
                        <a:rPr lang="ru-RU" sz="1000" dirty="0" err="1">
                          <a:latin typeface="Calibri"/>
                          <a:ea typeface="Times New Roman"/>
                          <a:cs typeface="Times New Roman"/>
                        </a:rPr>
                        <a:t>гидроксиды</a:t>
                      </a: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 называются ________________________________.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 В нашем опыте ______________________ </a:t>
                      </a:r>
                      <a:r>
                        <a:rPr lang="ru-RU" sz="1000" dirty="0" err="1">
                          <a:latin typeface="Calibri"/>
                          <a:ea typeface="Times New Roman"/>
                          <a:cs typeface="Times New Roman"/>
                        </a:rPr>
                        <a:t>гидроксидом</a:t>
                      </a: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 является </a:t>
                      </a:r>
                      <a:r>
                        <a:rPr lang="ru-RU" sz="1000" dirty="0" err="1">
                          <a:latin typeface="Calibri"/>
                          <a:ea typeface="Times New Roman"/>
                          <a:cs typeface="Times New Roman"/>
                        </a:rPr>
                        <a:t>гидроксид</a:t>
                      </a: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 __________.</a:t>
                      </a:r>
                    </a:p>
                  </a:txBody>
                  <a:tcPr marL="61576" marR="61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Каким должен быть лабораторный опыт до изучения теории?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22AF4-52FC-48D5-974B-C366CB2F7C8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36489" y="2004994"/>
          <a:ext cx="8580557" cy="2957554"/>
        </p:xfrm>
        <a:graphic>
          <a:graphicData uri="http://schemas.openxmlformats.org/drawingml/2006/table">
            <a:tbl>
              <a:tblPr/>
              <a:tblGrid>
                <a:gridCol w="1916859"/>
                <a:gridCol w="1911632"/>
                <a:gridCol w="1584022"/>
                <a:gridCol w="1584022"/>
                <a:gridCol w="1584022"/>
              </a:tblGrid>
              <a:tr h="14787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Изучаемые вещества</a:t>
                      </a: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Получение </a:t>
                      </a: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Растворимость в кислотах</a:t>
                      </a: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Растворимость в щелочах</a:t>
                      </a: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Разложение</a:t>
                      </a: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3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Cu(OH)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3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Zn(OH)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Каким должен быть лабораторный опыт? (до теории) </a:t>
            </a:r>
            <a:br>
              <a:rPr lang="ru-RU" sz="2400" dirty="0" smtClean="0"/>
            </a:br>
            <a:r>
              <a:rPr lang="ru-RU" sz="2400" dirty="0" smtClean="0"/>
              <a:t>Мини-исследование– все ли оксиды одинаковы?</a:t>
            </a: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596" y="1420785"/>
            <a:ext cx="5220580" cy="460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http://www.vgf.ru/Portals/0/Images/Proekty/2295_2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8710" y="2492896"/>
            <a:ext cx="2104848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Каким должен быть лабораторный опыт? (до теории) </a:t>
            </a:r>
            <a:br>
              <a:rPr lang="ru-RU" sz="2400" dirty="0" smtClean="0"/>
            </a:br>
            <a:r>
              <a:rPr lang="ru-RU" sz="2400" dirty="0" smtClean="0"/>
              <a:t>Как металлы реагируют с кислотами?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8819417" cy="368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http://www.vgf.ru/Portals/0/Images/Proekty/2295_2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697835"/>
            <a:ext cx="1521230" cy="197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Каким должен быть лабораторный опыт после теории?</a:t>
            </a:r>
            <a:endParaRPr lang="ru-RU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Исследовательский</a:t>
            </a:r>
          </a:p>
          <a:p>
            <a:pPr lvl="1"/>
            <a:r>
              <a:rPr lang="ru-RU" dirty="0" smtClean="0"/>
              <a:t>Распознавание веществ</a:t>
            </a:r>
          </a:p>
          <a:p>
            <a:pPr lvl="1"/>
            <a:r>
              <a:rPr lang="ru-RU" dirty="0" smtClean="0"/>
              <a:t>Открытие нового знания </a:t>
            </a:r>
            <a:endParaRPr lang="ru-RU" dirty="0" smtClean="0"/>
          </a:p>
          <a:p>
            <a:pPr lvl="1"/>
            <a:r>
              <a:rPr lang="ru-RU" dirty="0" smtClean="0"/>
              <a:t>Характеристика свойств неизвестного вещества</a:t>
            </a:r>
          </a:p>
          <a:p>
            <a:pPr lvl="1"/>
            <a:r>
              <a:rPr lang="ru-RU" dirty="0" smtClean="0"/>
              <a:t>Проблемные опыты</a:t>
            </a:r>
            <a:endParaRPr lang="ru-RU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C1399-0C0F-463E-873D-5E81DBC53A8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755576" y="116632"/>
            <a:ext cx="7704856" cy="1008112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1. Сначала познавательный интерес, а затем учение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18628"/>
          <a:stretch/>
        </p:blipFill>
        <p:spPr bwMode="auto">
          <a:xfrm>
            <a:off x="599921" y="1340767"/>
            <a:ext cx="7915872" cy="428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187624" y="188640"/>
            <a:ext cx="7344816" cy="864096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 Прежде изучаем явление, а затем выявляем его причины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524" y="1340768"/>
            <a:ext cx="8422132" cy="461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051720" y="260648"/>
            <a:ext cx="6048672" cy="648072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3. Сначала практика, а затем теория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70560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984875"/>
            <a:ext cx="9144000" cy="7207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1" name="Заголовок 1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8280400" cy="1511176"/>
          </a:xfrm>
        </p:spPr>
        <p:txBody>
          <a:bodyPr/>
          <a:lstStyle/>
          <a:p>
            <a:pPr eaLnBrk="1" hangingPunct="1"/>
            <a:r>
              <a:rPr lang="ru-RU" sz="4400" dirty="0" smtClean="0"/>
              <a:t>Современный урок химии</a:t>
            </a:r>
            <a:endParaRPr lang="ru-RU" sz="4400" dirty="0" smtClean="0"/>
          </a:p>
        </p:txBody>
      </p:sp>
      <p:pic>
        <p:nvPicPr>
          <p:cNvPr id="12292" name="Picture 2" descr="D:\Masha\черная пятница\Вебинары\заставка для вебинаров для youtube-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25" y="6061075"/>
            <a:ext cx="727233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4077072"/>
            <a:ext cx="8064500" cy="1152525"/>
          </a:xfrm>
          <a:prstGeom prst="rect">
            <a:avLst/>
          </a:prstGeom>
        </p:spPr>
        <p:txBody>
          <a:bodyPr lIns="145132" tIns="72568" rIns="145132" bIns="72568"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М.А.Ахметов,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доктор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педагогических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наук,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профессор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кафедры методики естественнонаучного образования и информационных технологий ФГБОУ ВО «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УлГПУ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им. И.Н.Ульянова»,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один и авторов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УМК по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химии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55889" y="5437215"/>
            <a:ext cx="3881437" cy="395102"/>
          </a:xfrm>
          <a:prstGeom prst="rect">
            <a:avLst/>
          </a:prstGeom>
        </p:spPr>
        <p:txBody>
          <a:bodyPr lIns="145132" tIns="72568" rIns="145132" bIns="72568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Нижний Новгород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26 сентября 2017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043608" y="0"/>
            <a:ext cx="6624736" cy="792088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4. Изучаем  предмет в контексте</a:t>
            </a:r>
            <a:endParaRPr lang="ru-RU" sz="2400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944724"/>
            <a:ext cx="7092280" cy="3410854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257092"/>
            <a:ext cx="7554965" cy="184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05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Горизонтальный свиток 14"/>
          <p:cNvSpPr/>
          <p:nvPr/>
        </p:nvSpPr>
        <p:spPr>
          <a:xfrm>
            <a:off x="1979712" y="188640"/>
            <a:ext cx="5184576" cy="792088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5. Нужны твердые знания!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5516" y="1088740"/>
            <a:ext cx="5652628" cy="5170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r-IN" sz="2200" i="1" dirty="0" smtClean="0"/>
              <a:t>…</a:t>
            </a:r>
            <a:r>
              <a:rPr lang="ru-RU" sz="2200" i="1" dirty="0" smtClean="0"/>
              <a:t>слух </a:t>
            </a:r>
            <a:r>
              <a:rPr lang="ru-RU" sz="2200" i="1" dirty="0"/>
              <a:t>постоянно нужно соединять со зрением, язык (речь) с деятельностью рук. Следовательно, о том, что надо знать, надо не только рассказать, чтобы это было воспринято слухом, но это же следует зарисовать, чтобы через зрение предмет запечатлелся в воображении</a:t>
            </a:r>
            <a:r>
              <a:rPr lang="ru-RU" sz="2200" dirty="0"/>
              <a:t>. </a:t>
            </a:r>
            <a:endParaRPr lang="ru-RU" sz="2200" dirty="0" smtClean="0"/>
          </a:p>
          <a:p>
            <a:pPr algn="just"/>
            <a:r>
              <a:rPr lang="ru-RU" sz="2200" dirty="0" smtClean="0"/>
              <a:t>С </a:t>
            </a:r>
            <a:r>
              <a:rPr lang="ru-RU" sz="2200" dirty="0"/>
              <a:t>своей стороны, пусть ученики немедленно учатся все воспринятое произносить вслух и выражать деятельностью рук. Не следует отступать ни от одного предмета, пока он не запечатлеется достаточно в ушах, глазах, в уме и </a:t>
            </a:r>
            <a:r>
              <a:rPr lang="ru-RU" sz="2200" dirty="0" smtClean="0"/>
              <a:t>памяти...</a:t>
            </a:r>
            <a:endParaRPr lang="ru-RU" sz="2200" dirty="0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8164" y="1736812"/>
            <a:ext cx="2935393" cy="3583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475656" y="260648"/>
            <a:ext cx="6768752" cy="792088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6. Законы окружающего мира познаем, используя расчеты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441" y="1412776"/>
            <a:ext cx="7790097" cy="428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555776" y="260648"/>
            <a:ext cx="4896544" cy="864096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7. Создаем ситуацию успеха</a:t>
            </a:r>
            <a:endParaRPr lang="ru-RU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r="982"/>
          <a:stretch>
            <a:fillRect/>
          </a:stretch>
        </p:blipFill>
        <p:spPr bwMode="auto">
          <a:xfrm>
            <a:off x="3275856" y="1484784"/>
            <a:ext cx="4572508" cy="50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Мини-исследование: Что показывает химический  знак и  химическая формула ?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24944"/>
            <a:ext cx="4211960" cy="344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6467636" cy="173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http://www.vgf.ru/Portals/0/Images/Proekty/2295_20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580" y="3429000"/>
            <a:ext cx="1883285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Мини-исследование: чем вдыхаемый воздух отличается от выдыхаемого?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270846" cy="208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5334"/>
          <a:stretch>
            <a:fillRect/>
          </a:stretch>
        </p:blipFill>
        <p:spPr bwMode="auto">
          <a:xfrm>
            <a:off x="0" y="3068960"/>
            <a:ext cx="3203848" cy="31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275327"/>
              </p:ext>
            </p:extLst>
          </p:nvPr>
        </p:nvGraphicFramePr>
        <p:xfrm>
          <a:off x="3383360" y="3501008"/>
          <a:ext cx="576064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152128"/>
                <a:gridCol w="1152128"/>
                <a:gridCol w="1152128"/>
                <a:gridCol w="115212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ru-R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r>
                        <a:rPr lang="en-US" baseline="-25000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</a:t>
                      </a:r>
                      <a:r>
                        <a:rPr lang="en-US" baseline="-25000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Вдыхаемый воздух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Выдыхаемый воздух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5" descr="http://www.vgf.ru/Portals/0/Images/Proekty/2295_20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4653136"/>
            <a:ext cx="1550941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08" y="274638"/>
            <a:ext cx="8676964" cy="814102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Мини-исследование: все ли спирты горят одинаково?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7737275" cy="39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7844" y="4401108"/>
            <a:ext cx="3390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77172"/>
            <a:ext cx="909516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5877272"/>
            <a:ext cx="30575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0" y="5013176"/>
            <a:ext cx="896448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5" descr="H:\обложки\2776_200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2924944"/>
            <a:ext cx="1549391" cy="199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Мини-исследование: почему сероводород в черном море не поднимается в верхние слои воды?</a:t>
            </a:r>
            <a:endParaRPr lang="ru-RU" sz="2800" dirty="0"/>
          </a:p>
        </p:txBody>
      </p:sp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28800"/>
            <a:ext cx="6660232" cy="373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172" name="Picture 4" descr="https://im3-tub-ru.yandex.net/i?id=b078a594c0e9d9c9b71526c49dcaca5a&amp;n=21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6695728" y="5193196"/>
            <a:ext cx="2448272" cy="1549539"/>
          </a:xfrm>
          <a:prstGeom prst="rect">
            <a:avLst/>
          </a:prstGeom>
          <a:noFill/>
        </p:spPr>
      </p:pic>
      <p:pic>
        <p:nvPicPr>
          <p:cNvPr id="5" name="Picture 4" descr="http://www.vgf.ru/Portals/0/Images/Proekty/2693_20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6276" y="1556792"/>
            <a:ext cx="1905000" cy="2476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Мини-исследование: какова на самом деле формула кремниевой кислоты?</a:t>
            </a:r>
            <a:endParaRPr lang="ru-RU" sz="3600" dirty="0"/>
          </a:p>
        </p:txBody>
      </p:sp>
      <p:pic>
        <p:nvPicPr>
          <p:cNvPr id="7" name="Picture 4" descr="http://www.vgf.ru/Portals/0/Images/Proekty/2693_2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6276" y="2024844"/>
            <a:ext cx="1905000" cy="247650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517" y="1664804"/>
            <a:ext cx="6531744" cy="411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баритовая каша?</a:t>
            </a:r>
            <a:endParaRPr lang="ru-RU" dirty="0"/>
          </a:p>
        </p:txBody>
      </p:sp>
      <p:sp>
        <p:nvSpPr>
          <p:cNvPr id="81922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/>
              <a:t>Ахметов М.А.</a:t>
            </a:r>
            <a:endParaRPr lang="en-US" smtClean="0"/>
          </a:p>
        </p:txBody>
      </p:sp>
      <p:pic>
        <p:nvPicPr>
          <p:cNvPr id="155651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1371600"/>
            <a:ext cx="6248400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2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5257800"/>
            <a:ext cx="62293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3" name="Picture 6" descr="http://upload.wikimedia.org/wikipedia/commons/thumb/7/74/Bariumsulfatpulver.png/225px-Bariumsulfatpul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988840"/>
            <a:ext cx="2819400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Методы организации деятельности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Рабский труд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16016" y="1268760"/>
            <a:ext cx="4041775" cy="639762"/>
          </a:xfrm>
        </p:spPr>
        <p:txBody>
          <a:bodyPr/>
          <a:lstStyle/>
          <a:p>
            <a:pPr algn="ctr"/>
            <a:r>
              <a:rPr lang="ru-RU" dirty="0" smtClean="0"/>
              <a:t>Рабская учёба</a:t>
            </a:r>
            <a:endParaRPr lang="ru-RU" dirty="0"/>
          </a:p>
        </p:txBody>
      </p:sp>
      <p:pic>
        <p:nvPicPr>
          <p:cNvPr id="1026" name="Picture 2" descr="Расовая теория - Картинка 15537/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3724809" cy="3769764"/>
          </a:xfrm>
          <a:prstGeom prst="rect">
            <a:avLst/>
          </a:prstGeom>
          <a:noFill/>
        </p:spPr>
      </p:pic>
      <p:pic>
        <p:nvPicPr>
          <p:cNvPr id="1028" name="Picture 4" descr="Что делать, если ребенок плохо учитс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04864"/>
            <a:ext cx="4248472" cy="3186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3467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7921625" cy="6477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319213"/>
            <a:ext cx="404018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Ахметов Марат </a:t>
            </a:r>
            <a:r>
              <a:rPr lang="ru-RU" dirty="0" err="1" smtClean="0"/>
              <a:t>Анварович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1958975"/>
            <a:ext cx="4040188" cy="4565650"/>
          </a:xfrm>
        </p:spPr>
        <p:txBody>
          <a:bodyPr/>
          <a:lstStyle/>
          <a:p>
            <a:r>
              <a:rPr lang="en-US" smtClean="0">
                <a:hlinkClick r:id="rId2"/>
              </a:rPr>
              <a:t>maratakm@ya.ru</a:t>
            </a:r>
            <a:endParaRPr lang="en-US" smtClean="0"/>
          </a:p>
          <a:p>
            <a:r>
              <a:rPr lang="en-US" smtClean="0">
                <a:hlinkClick r:id="rId3"/>
              </a:rPr>
              <a:t>http://maratakm.narod.ru</a:t>
            </a:r>
            <a:r>
              <a:rPr lang="en-US" smtClean="0"/>
              <a:t> </a:t>
            </a:r>
          </a:p>
          <a:p>
            <a:r>
              <a:rPr lang="en-US" smtClean="0">
                <a:hlinkClick r:id="rId4"/>
              </a:rPr>
              <a:t>http://him-school.ru</a:t>
            </a:r>
            <a:r>
              <a:rPr lang="en-US" smtClean="0"/>
              <a:t> </a:t>
            </a:r>
            <a:endParaRPr lang="ru-RU" smtClean="0"/>
          </a:p>
        </p:txBody>
      </p:sp>
      <p:pic>
        <p:nvPicPr>
          <p:cNvPr id="114693" name="Picture 2" descr="https://cards2.yandex.net/get/3000/3874/spasibo---sta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1989138"/>
            <a:ext cx="38258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84875"/>
            <a:ext cx="9144000" cy="7207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5" name="Заголовок 1"/>
          <p:cNvSpPr>
            <a:spLocks noGrp="1"/>
          </p:cNvSpPr>
          <p:nvPr>
            <p:ph type="ctrTitle"/>
          </p:nvPr>
        </p:nvSpPr>
        <p:spPr>
          <a:xfrm>
            <a:off x="395536" y="2420888"/>
            <a:ext cx="8280400" cy="1440235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chemeClr val="bg1"/>
                </a:solidFill>
              </a:rPr>
              <a:t>Благодарим за внимание!</a:t>
            </a:r>
            <a:endParaRPr lang="ru-RU" sz="5400" dirty="0" smtClean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750" y="4005263"/>
            <a:ext cx="8064500" cy="1152525"/>
          </a:xfrm>
          <a:prstGeom prst="rect">
            <a:avLst/>
          </a:prstGeom>
        </p:spPr>
        <p:txBody>
          <a:bodyPr lIns="145132" tIns="72568" rIns="145132" bIns="72568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Контакты для связи:</a:t>
            </a:r>
            <a:endParaRPr lang="en-US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+7 (495) 000 00 00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name@drofa.ru</a:t>
            </a:r>
            <a:endParaRPr lang="ru-RU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317" name="Picture 2" descr="D:\Masha\черная пятница\Вебинары\заставка для вебинаров для youtube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625" y="6057900"/>
            <a:ext cx="727233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Методы организации деятельности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59532" y="1196752"/>
            <a:ext cx="4040188" cy="639762"/>
          </a:xfrm>
        </p:spPr>
        <p:txBody>
          <a:bodyPr>
            <a:normAutofit/>
          </a:bodyPr>
          <a:lstStyle/>
          <a:p>
            <a:r>
              <a:rPr lang="ru-RU" dirty="0" smtClean="0"/>
              <a:t>Мотивированный труд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319463" cy="639762"/>
          </a:xfrm>
        </p:spPr>
        <p:txBody>
          <a:bodyPr>
            <a:normAutofit/>
          </a:bodyPr>
          <a:lstStyle/>
          <a:p>
            <a:r>
              <a:rPr lang="ru-RU" dirty="0" smtClean="0"/>
              <a:t>Мотивированная учёба</a:t>
            </a:r>
            <a:endParaRPr lang="ru-RU" dirty="0"/>
          </a:p>
        </p:txBody>
      </p:sp>
      <p:pic>
        <p:nvPicPr>
          <p:cNvPr id="156674" name="Picture 2" descr="Новостная социальная сеть. Сегодня в Минске. Фотографии. - YouSmi.b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3961721" cy="2952328"/>
          </a:xfrm>
          <a:prstGeom prst="rect">
            <a:avLst/>
          </a:prstGeom>
          <a:noFill/>
        </p:spPr>
      </p:pic>
      <p:pic>
        <p:nvPicPr>
          <p:cNvPr id="156676" name="Picture 4" descr="Министерство образования и науки Республики Бурят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996" y="1772816"/>
            <a:ext cx="4248472" cy="4516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3102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886110"/>
          </a:xfrm>
        </p:spPr>
        <p:txBody>
          <a:bodyPr/>
          <a:lstStyle/>
          <a:p>
            <a:r>
              <a:rPr lang="ru-RU" dirty="0" smtClean="0"/>
              <a:t>Требования ФГОС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484784"/>
            <a:ext cx="5436096" cy="52578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</a:t>
            </a:r>
            <a:r>
              <a:rPr lang="ru-RU" dirty="0" smtClean="0">
                <a:solidFill>
                  <a:srgbClr val="FF0000"/>
                </a:solidFill>
              </a:rPr>
              <a:t>истемно-</a:t>
            </a:r>
            <a:r>
              <a:rPr lang="ru-RU" dirty="0" err="1" smtClean="0">
                <a:solidFill>
                  <a:srgbClr val="FF0000"/>
                </a:solidFill>
              </a:rPr>
              <a:t>деятельностный</a:t>
            </a:r>
            <a:r>
              <a:rPr lang="ru-RU" dirty="0" smtClean="0">
                <a:solidFill>
                  <a:srgbClr val="FF0000"/>
                </a:solidFill>
              </a:rPr>
              <a:t> подход, призванный обеспечить:</a:t>
            </a:r>
          </a:p>
          <a:p>
            <a:pPr lvl="1"/>
            <a:r>
              <a:rPr lang="ru-RU" dirty="0" smtClean="0">
                <a:solidFill>
                  <a:srgbClr val="FF0000"/>
                </a:solidFill>
              </a:rPr>
              <a:t>готовность </a:t>
            </a:r>
            <a:r>
              <a:rPr lang="ru-RU" dirty="0">
                <a:solidFill>
                  <a:srgbClr val="FF0000"/>
                </a:solidFill>
              </a:rPr>
              <a:t>к саморазвитию и непрерывному </a:t>
            </a:r>
            <a:r>
              <a:rPr lang="ru-RU" dirty="0" smtClean="0">
                <a:solidFill>
                  <a:srgbClr val="FF0000"/>
                </a:solidFill>
              </a:rPr>
              <a:t>образованию</a:t>
            </a:r>
            <a:endParaRPr lang="ru-RU" dirty="0" smtClean="0"/>
          </a:p>
          <a:p>
            <a:pPr lvl="1"/>
            <a:r>
              <a:rPr lang="ru-RU" dirty="0" smtClean="0">
                <a:solidFill>
                  <a:srgbClr val="FF0000"/>
                </a:solidFill>
              </a:rPr>
              <a:t>социальную среду </a:t>
            </a:r>
            <a:r>
              <a:rPr lang="ru-RU" dirty="0">
                <a:solidFill>
                  <a:srgbClr val="FF0000"/>
                </a:solidFill>
              </a:rPr>
              <a:t>развития </a:t>
            </a:r>
            <a:r>
              <a:rPr lang="ru-RU" dirty="0" smtClean="0">
                <a:solidFill>
                  <a:srgbClr val="FF0000"/>
                </a:solidFill>
              </a:rPr>
              <a:t>обучающихся</a:t>
            </a:r>
          </a:p>
          <a:p>
            <a:pPr lvl="1"/>
            <a:r>
              <a:rPr lang="ru-RU" dirty="0">
                <a:solidFill>
                  <a:srgbClr val="FF0000"/>
                </a:solidFill>
              </a:rPr>
              <a:t>активную </a:t>
            </a:r>
            <a:r>
              <a:rPr lang="ru-RU" dirty="0"/>
              <a:t>учебно-познавательную </a:t>
            </a:r>
            <a:r>
              <a:rPr lang="ru-RU" dirty="0" smtClean="0"/>
              <a:t>деятельность</a:t>
            </a:r>
          </a:p>
          <a:p>
            <a:r>
              <a:rPr lang="ru-RU" dirty="0" smtClean="0"/>
              <a:t>на основе учёта </a:t>
            </a:r>
            <a:r>
              <a:rPr lang="ru-RU" dirty="0">
                <a:solidFill>
                  <a:srgbClr val="FF0000"/>
                </a:solidFill>
              </a:rPr>
              <a:t>индивидуальных </a:t>
            </a:r>
            <a:r>
              <a:rPr lang="ru-RU" dirty="0" smtClean="0">
                <a:solidFill>
                  <a:srgbClr val="FF0000"/>
                </a:solidFill>
              </a:rPr>
              <a:t>особенностей </a:t>
            </a:r>
            <a:r>
              <a:rPr lang="ru-RU" dirty="0">
                <a:solidFill>
                  <a:srgbClr val="FF0000"/>
                </a:solidFill>
              </a:rPr>
              <a:t>обучающихся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Ахметов М.А.</a:t>
            </a:r>
            <a:endParaRPr lang="ru-RU"/>
          </a:p>
        </p:txBody>
      </p:sp>
      <p:pic>
        <p:nvPicPr>
          <p:cNvPr id="16390" name="Picture 6" descr="http://trosh.at.ua/images/standart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628800"/>
            <a:ext cx="3577734" cy="4317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psychiatry.ua/articles/paper369/ima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17875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 descr="http://shoyher.narod.ru/Portret/Vyigotskijlev.jpg"/>
          <p:cNvPicPr>
            <a:picLocks noChangeAspect="1" noChangeArrowheads="1"/>
          </p:cNvPicPr>
          <p:nvPr/>
        </p:nvPicPr>
        <p:blipFill>
          <a:blip r:embed="rId3" cstate="print"/>
          <a:srcRect b="8408"/>
          <a:stretch>
            <a:fillRect/>
          </a:stretch>
        </p:blipFill>
        <p:spPr bwMode="auto">
          <a:xfrm>
            <a:off x="2267744" y="1484784"/>
            <a:ext cx="1972122" cy="220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 descr="http://900igr.net/datai/pedagogika/Razvivajuschee-obuchenie/0008-018-Avtory-uchebnik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969060"/>
            <a:ext cx="2020808" cy="221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0" descr="http://www.cross-kpk.ru/ims/02108/files/%C3%E0%EB%E5%F0%E5%FF%20%EF%F1%E8%F5%EE%EB%EE%E3%EE%E2/images/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9972" y="3897052"/>
            <a:ext cx="198120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ru-RU" sz="1400" b="1" smtClean="0">
                <a:solidFill>
                  <a:srgbClr val="FFFFFF"/>
                </a:solidFill>
              </a:rPr>
              <a:t>Ахметов М.А.</a:t>
            </a:r>
            <a:endParaRPr lang="ru-RU" sz="1400" b="1">
              <a:solidFill>
                <a:srgbClr val="FFFFFF"/>
              </a:solidFill>
            </a:endParaRPr>
          </a:p>
        </p:txBody>
      </p:sp>
      <p:sp>
        <p:nvSpPr>
          <p:cNvPr id="55304" name="Заголовок 8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9001125" cy="5397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dirty="0" smtClean="0">
                <a:solidFill>
                  <a:schemeClr val="accent1"/>
                </a:solidFill>
              </a:rPr>
              <a:t>Как сформировать познавательные мотивы?</a:t>
            </a:r>
            <a:endParaRPr lang="ru-RU" dirty="0" smtClean="0">
              <a:solidFill>
                <a:schemeClr val="accent1"/>
              </a:solidFill>
            </a:endParaRPr>
          </a:p>
        </p:txBody>
      </p:sp>
      <p:sp>
        <p:nvSpPr>
          <p:cNvPr id="31753" name="TextBox 9"/>
          <p:cNvSpPr txBox="1">
            <a:spLocks noChangeArrowheads="1"/>
          </p:cNvSpPr>
          <p:nvPr/>
        </p:nvSpPr>
        <p:spPr bwMode="auto">
          <a:xfrm>
            <a:off x="251520" y="378904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А.Н.Леонтьев</a:t>
            </a:r>
          </a:p>
        </p:txBody>
      </p:sp>
      <p:sp>
        <p:nvSpPr>
          <p:cNvPr id="31754" name="TextBox 10"/>
          <p:cNvSpPr txBox="1">
            <a:spLocks noChangeArrowheads="1"/>
          </p:cNvSpPr>
          <p:nvPr/>
        </p:nvSpPr>
        <p:spPr bwMode="auto">
          <a:xfrm>
            <a:off x="2267744" y="3789040"/>
            <a:ext cx="2163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err="1"/>
              <a:t>Л.С.Выготский</a:t>
            </a:r>
            <a:endParaRPr lang="ru-RU" dirty="0"/>
          </a:p>
        </p:txBody>
      </p:sp>
      <p:sp>
        <p:nvSpPr>
          <p:cNvPr id="31756" name="TextBox 12"/>
          <p:cNvSpPr txBox="1">
            <a:spLocks noChangeArrowheads="1"/>
          </p:cNvSpPr>
          <p:nvPr/>
        </p:nvSpPr>
        <p:spPr bwMode="auto">
          <a:xfrm>
            <a:off x="6732240" y="6165304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В.В.Давыдов</a:t>
            </a:r>
          </a:p>
        </p:txBody>
      </p:sp>
      <p:sp>
        <p:nvSpPr>
          <p:cNvPr id="31757" name="TextBox 13"/>
          <p:cNvSpPr txBox="1">
            <a:spLocks noChangeArrowheads="1"/>
          </p:cNvSpPr>
          <p:nvPr/>
        </p:nvSpPr>
        <p:spPr bwMode="auto">
          <a:xfrm>
            <a:off x="4391980" y="6309320"/>
            <a:ext cx="16526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/>
              <a:t>Д.Б.Эльконин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19572" y="1160748"/>
            <a:ext cx="914400" cy="18002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32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67644" y="800708"/>
            <a:ext cx="6300700" cy="396044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92500" lnSpcReduction="1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Психологическая теория  деятельности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504" y="4473116"/>
            <a:ext cx="3995936" cy="972108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Теория содержательного обобщения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и формирования учебной деятельности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96514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smtClean="0">
                <a:latin typeface="Arial" charset="0"/>
              </a:rPr>
              <a:t>Мотивационный компонент деятельности</a:t>
            </a:r>
            <a:r>
              <a:rPr lang="ru-RU" sz="4000" smtClean="0"/>
              <a:t>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mtClean="0"/>
              <a:t>Ахметов М.А.</a:t>
            </a:r>
            <a:endParaRPr lang="ru-RU"/>
          </a:p>
        </p:txBody>
      </p:sp>
      <p:graphicFrame>
        <p:nvGraphicFramePr>
          <p:cNvPr id="3" name="Схема 2"/>
          <p:cNvGraphicFramePr/>
          <p:nvPr/>
        </p:nvGraphicFramePr>
        <p:xfrm>
          <a:off x="1543050" y="20002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Проблема школьных химических опытов, проводимых после изучения теории</a:t>
            </a:r>
            <a:endParaRPr lang="ru-RU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экспериментом в исконном понимании этого слова не являются;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имеет слабовыраженную мотивирующую способность</a:t>
            </a:r>
            <a:r>
              <a:rPr lang="en-US" dirty="0" smtClean="0"/>
              <a:t>;</a:t>
            </a:r>
            <a:endParaRPr lang="ru-RU" dirty="0" smtClean="0"/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притупляют способность школьников и учителей к наблюдению, являясь «ингибитором» развития их творческих способностей. </a:t>
            </a:r>
          </a:p>
          <a:p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C1399-0C0F-463E-873D-5E81DBC53A8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Проблемы школьного химического эксперимента (окраска метилоранжа в различных средах)</a:t>
            </a:r>
            <a:endParaRPr lang="ru-RU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71566"/>
          </a:xfrm>
        </p:spPr>
        <p:txBody>
          <a:bodyPr/>
          <a:lstStyle/>
          <a:p>
            <a:r>
              <a:rPr lang="ru-RU" dirty="0" smtClean="0"/>
              <a:t>Учащиеся проводят «исследования» тогда, когда основной материал уже изучен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C1399-0C0F-463E-873D-5E81DBC53A8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3914766" y="5729319"/>
            <a:ext cx="4162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pH </a:t>
            </a:r>
            <a:r>
              <a:rPr lang="ru-RU" sz="3600" dirty="0" smtClean="0"/>
              <a:t>от 3,1 до 4,4</a:t>
            </a:r>
            <a:endParaRPr lang="ru-RU" sz="3600" dirty="0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953" y="2771766"/>
            <a:ext cx="3981033" cy="237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8974" y="2808279"/>
            <a:ext cx="4286309" cy="233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Шаблон презентации РУ 4х3 fin (2)">
  <a:themeElements>
    <a:clrScheme name="Российский учебник">
      <a:dk1>
        <a:srgbClr val="515151"/>
      </a:dk1>
      <a:lt1>
        <a:srgbClr val="FFFFFF"/>
      </a:lt1>
      <a:dk2>
        <a:srgbClr val="7B7B7B"/>
      </a:dk2>
      <a:lt2>
        <a:srgbClr val="FFFFFF"/>
      </a:lt2>
      <a:accent1>
        <a:srgbClr val="969696"/>
      </a:accent1>
      <a:accent2>
        <a:srgbClr val="0063B5"/>
      </a:accent2>
      <a:accent3>
        <a:srgbClr val="3BA6FF"/>
      </a:accent3>
      <a:accent4>
        <a:srgbClr val="75C1FF"/>
      </a:accent4>
      <a:accent5>
        <a:srgbClr val="A5A5A5"/>
      </a:accent5>
      <a:accent6>
        <a:srgbClr val="D8D8D8"/>
      </a:accent6>
      <a:hlink>
        <a:srgbClr val="005CAB"/>
      </a:hlink>
      <a:folHlink>
        <a:srgbClr val="A6A6A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Шаблон презентации РУ 4х3" id="{7C9DC303-742F-9041-ABA3-286BD215772F}" vid="{6298532F-199B-D144-8CF4-66E44EE92E0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РУ 4х3 fin (2)</Template>
  <TotalTime>36</TotalTime>
  <Words>755</Words>
  <Application>Microsoft Macintosh PowerPoint</Application>
  <PresentationFormat>Экран (4:3)</PresentationFormat>
  <Paragraphs>151</Paragraphs>
  <Slides>31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Шаблон презентации РУ 4х3 fin (2)</vt:lpstr>
      <vt:lpstr>Excel.Sheet.8</vt:lpstr>
      <vt:lpstr>Презентация PowerPoint</vt:lpstr>
      <vt:lpstr>Современный урок химии</vt:lpstr>
      <vt:lpstr>Методы организации деятельности</vt:lpstr>
      <vt:lpstr>Методы организации деятельности</vt:lpstr>
      <vt:lpstr>Требования ФГОС</vt:lpstr>
      <vt:lpstr>Как сформировать познавательные мотивы?</vt:lpstr>
      <vt:lpstr>Мотивационный компонент деятельности </vt:lpstr>
      <vt:lpstr>Проблема школьных химических опытов, проводимых после изучения теории</vt:lpstr>
      <vt:lpstr>Проблемы школьного химического эксперимента (окраска метилоранжа в различных средах)</vt:lpstr>
      <vt:lpstr>Проблемы школьного химического эксперимента (взаимодействие оксида кальция с водой)</vt:lpstr>
      <vt:lpstr>Проблемы школьного химического эксперимента (разложение селитры при нагревании)</vt:lpstr>
      <vt:lpstr>Каким должен быть демонстрационный опыт? (до теории)</vt:lpstr>
      <vt:lpstr>Каким должен быть лабораторный опыт до изучения теории?</vt:lpstr>
      <vt:lpstr>Каким должен быть лабораторный опыт? (до теории)  Мини-исследование– все ли оксиды одинаковы?</vt:lpstr>
      <vt:lpstr>Каким должен быть лабораторный опыт? (до теории)  Как металлы реагируют с кислотами?</vt:lpstr>
      <vt:lpstr>Каким должен быть лабораторный опыт после теории?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Мини-исследование: Что показывает химический  знак и  химическая формула ?</vt:lpstr>
      <vt:lpstr>Мини-исследование: чем вдыхаемый воздух отличается от выдыхаемого?</vt:lpstr>
      <vt:lpstr>Мини-исследование: все ли спирты горят одинаково?</vt:lpstr>
      <vt:lpstr>Мини-исследование: почему сероводород в черном море не поднимается в верхние слои воды?</vt:lpstr>
      <vt:lpstr>Мини-исследование: какова на самом деле формула кремниевой кислоты?</vt:lpstr>
      <vt:lpstr>Что такое баритовая каша?</vt:lpstr>
      <vt:lpstr>Спасибо за внимание!</vt:lpstr>
      <vt:lpstr>Благодарим за внимание!</vt:lpstr>
    </vt:vector>
  </TitlesOfParts>
  <Company>VGF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GavrilovaSV</dc:creator>
  <cp:lastModifiedBy>Марат Ахметов</cp:lastModifiedBy>
  <cp:revision>11</cp:revision>
  <dcterms:created xsi:type="dcterms:W3CDTF">2017-06-21T05:41:45Z</dcterms:created>
  <dcterms:modified xsi:type="dcterms:W3CDTF">2017-09-21T12:08:48Z</dcterms:modified>
</cp:coreProperties>
</file>